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356" r:id="rId4"/>
    <p:sldId id="352" r:id="rId5"/>
    <p:sldId id="357" r:id="rId6"/>
    <p:sldId id="260" r:id="rId7"/>
    <p:sldId id="353" r:id="rId8"/>
    <p:sldId id="354" r:id="rId9"/>
    <p:sldId id="362" r:id="rId10"/>
    <p:sldId id="363" r:id="rId11"/>
    <p:sldId id="365" r:id="rId12"/>
    <p:sldId id="364" r:id="rId13"/>
    <p:sldId id="360" r:id="rId14"/>
    <p:sldId id="361" r:id="rId15"/>
    <p:sldId id="262" r:id="rId16"/>
    <p:sldId id="370" r:id="rId17"/>
    <p:sldId id="315" r:id="rId18"/>
    <p:sldId id="371" r:id="rId19"/>
    <p:sldId id="372" r:id="rId20"/>
    <p:sldId id="368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367" r:id="rId30"/>
    <p:sldId id="272" r:id="rId31"/>
    <p:sldId id="374" r:id="rId32"/>
    <p:sldId id="373" r:id="rId33"/>
    <p:sldId id="421" r:id="rId34"/>
    <p:sldId id="369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25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26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366" r:id="rId6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A7DAA6-3EDD-4416-88D1-2226671D6469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2C33CD-84D4-4CDA-B4DD-3E5985EB07F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8D66AE-39D0-4E2D-AEF5-93037BE5FDD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999D9-0F6A-4C89-800E-574066C8BB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9CF28-6741-4610-BF24-3D39FCA123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644C9-C870-431E-BC35-5E54C4C26A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7CB5-1CFA-40AB-A872-A4767239405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0901F-61E4-495D-93BD-C4E71EC888F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5954-0133-4BC3-AD62-CAFAC6574A8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6C0B8-4EC8-4DD3-AA47-06077A7E43E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EEFE6-821C-49C3-8C21-EDE3AE181B6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42938-5523-41D4-A6C1-1DFD6374BE9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9F6A0-F833-4351-A4BB-5DDC2511CC4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6617-2212-44DC-99F0-DEB377A4319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E552D-04B3-49B9-ADE4-AA0E4CD889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D0B3DA-971E-4AC0-B2DB-A98A3A1399FC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port.net/" TargetMode="External"/><Relationship Id="rId4" Type="http://schemas.openxmlformats.org/officeDocument/2006/relationships/hyperlink" Target="http://www.chirurgiemain.fr/" TargetMode="External"/><Relationship Id="rId5" Type="http://schemas.openxmlformats.org/officeDocument/2006/relationships/hyperlink" Target="http://membres.multimania.fr/" TargetMode="External"/><Relationship Id="rId6" Type="http://schemas.openxmlformats.org/officeDocument/2006/relationships/hyperlink" Target="http://www.pendantlapaus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ubortho.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/>
              <a:t>Examen clinique programmé de l’épaule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29000"/>
            <a:ext cx="6729412" cy="1752600"/>
          </a:xfrm>
        </p:spPr>
        <p:txBody>
          <a:bodyPr/>
          <a:lstStyle/>
          <a:p>
            <a:pPr eaLnBrk="1" hangingPunct="1"/>
            <a:r>
              <a:rPr lang="fr-FR" sz="2800" smtClean="0"/>
              <a:t>Dr Marchaland JP</a:t>
            </a:r>
          </a:p>
          <a:p>
            <a:pPr eaLnBrk="1" hangingPunct="1"/>
            <a:r>
              <a:rPr lang="fr-FR" sz="2800" smtClean="0"/>
              <a:t>Chirurgie orthopédique et traumatologie</a:t>
            </a:r>
          </a:p>
          <a:p>
            <a:pPr eaLnBrk="1" hangingPunct="1"/>
            <a:r>
              <a:rPr lang="fr-FR" sz="2800" smtClean="0"/>
              <a:t>Bry- sur- 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29" charset="-128"/>
              </a:rPr>
              <a:t>Plexus brachial</a:t>
            </a:r>
          </a:p>
        </p:txBody>
      </p:sp>
      <p:sp>
        <p:nvSpPr>
          <p:cNvPr id="2560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18" y="1066800"/>
            <a:ext cx="6645982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4775"/>
            <a:ext cx="7772400" cy="731838"/>
          </a:xfrm>
        </p:spPr>
        <p:txBody>
          <a:bodyPr/>
          <a:lstStyle/>
          <a:p>
            <a:pPr eaLnBrk="1" hangingPunct="1"/>
            <a:r>
              <a:rPr lang="fr-FR" sz="4000" smtClean="0"/>
              <a:t>Plexus brachial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24863" cy="5257800"/>
          </a:xfrm>
        </p:spPr>
        <p:txBody>
          <a:bodyPr/>
          <a:lstStyle/>
          <a:p>
            <a:pPr eaLnBrk="1" hangingPunct="1"/>
            <a:r>
              <a:rPr lang="fr-FR" sz="2800" smtClean="0"/>
              <a:t>Racines: branches antérieures C5, C6, C7, C8, T1</a:t>
            </a:r>
          </a:p>
          <a:p>
            <a:pPr eaLnBrk="1" hangingPunct="1"/>
            <a:r>
              <a:rPr lang="fr-FR" sz="2800" smtClean="0"/>
              <a:t>Troncs primaires</a:t>
            </a:r>
          </a:p>
          <a:p>
            <a:pPr lvl="1" eaLnBrk="1" hangingPunct="1"/>
            <a:r>
              <a:rPr lang="fr-FR" sz="2400" smtClean="0"/>
              <a:t>Supérieur C5, C6</a:t>
            </a:r>
          </a:p>
          <a:p>
            <a:pPr lvl="1" eaLnBrk="1" hangingPunct="1"/>
            <a:r>
              <a:rPr lang="fr-FR" sz="2400" smtClean="0"/>
              <a:t>Moyen C7</a:t>
            </a:r>
          </a:p>
          <a:p>
            <a:pPr lvl="1" eaLnBrk="1" hangingPunct="1"/>
            <a:r>
              <a:rPr lang="fr-FR" sz="2400" smtClean="0"/>
              <a:t>Inférieur C8, T1</a:t>
            </a:r>
          </a:p>
          <a:p>
            <a:pPr eaLnBrk="1" hangingPunct="1"/>
            <a:r>
              <a:rPr lang="fr-FR" sz="2800" smtClean="0"/>
              <a:t>Troncs secondaires </a:t>
            </a:r>
            <a:r>
              <a:rPr lang="fr-FR" sz="2000" smtClean="0"/>
              <a:t>(chaque tronc primaire se divise en 1 branche ventrale et 1 branche dorsale)</a:t>
            </a:r>
          </a:p>
          <a:p>
            <a:pPr lvl="1" eaLnBrk="1" hangingPunct="1"/>
            <a:r>
              <a:rPr lang="fr-FR" sz="2400" smtClean="0"/>
              <a:t>Faisceau latéral (TSL) = branche ventrale TPS + TPM</a:t>
            </a:r>
          </a:p>
          <a:p>
            <a:pPr lvl="1" eaLnBrk="1" hangingPunct="1"/>
            <a:r>
              <a:rPr lang="fr-FR" sz="2400" smtClean="0"/>
              <a:t>Faisceau médial (TSM) = branche ventrale TPI</a:t>
            </a:r>
          </a:p>
          <a:p>
            <a:pPr lvl="1" eaLnBrk="1" hangingPunct="1"/>
            <a:r>
              <a:rPr lang="fr-FR" sz="2400" smtClean="0"/>
              <a:t>Faisceau postérieur (TSP) = branche dorsale TPS, TPM, TPI</a:t>
            </a:r>
          </a:p>
        </p:txBody>
      </p:sp>
      <p:sp>
        <p:nvSpPr>
          <p:cNvPr id="2662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29" charset="0"/>
              </a:rPr>
              <a:t>ISOP - Clinique P5</a:t>
            </a:r>
            <a:endParaRPr lang="fr-FR">
              <a:latin typeface="Times New Roman" pitchFamily="2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7772400" cy="731838"/>
          </a:xfrm>
        </p:spPr>
        <p:txBody>
          <a:bodyPr/>
          <a:lstStyle/>
          <a:p>
            <a:pPr eaLnBrk="1" hangingPunct="1"/>
            <a:r>
              <a:rPr lang="fr-FR" sz="4000" smtClean="0"/>
              <a:t>Plexus brachial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914400"/>
            <a:ext cx="6983413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Nerfs collatéraux du PB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thoracique long (C5, C6, C7)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supra scapulaires (TPS)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scapulaires inférieur et supérieur (Br. dorsales du PB)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Anse des pectoraux (Fs latéral et médial)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cutané médial du bras et de l’avant bras (TSM)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du grand rond (TSP)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Nerfs terminaux du PB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axillaire (TSP)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radial (TSP)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ulnaire (TSM)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médian (TSL, TSL)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/>
              <a:t>N. musculo - cutané (TSL)</a:t>
            </a:r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29" charset="0"/>
              </a:rPr>
              <a:t>ISOP - Clinique P5</a:t>
            </a:r>
            <a:endParaRPr lang="fr-FR">
              <a:latin typeface="Times New Roman" pitchFamily="2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/>
          </p:cNvSpPr>
          <p:nvPr/>
        </p:nvSpPr>
        <p:spPr bwMode="auto">
          <a:xfrm>
            <a:off x="539750" y="1524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buFont typeface="Arial" charset="0"/>
              <a:buChar char="•"/>
            </a:pPr>
            <a:r>
              <a:rPr lang="fr-FR" sz="3600">
                <a:solidFill>
                  <a:schemeClr val="tx2"/>
                </a:solidFill>
              </a:rPr>
              <a:t> Topographie générale de l’épaule</a:t>
            </a:r>
          </a:p>
        </p:txBody>
      </p:sp>
      <p:sp>
        <p:nvSpPr>
          <p:cNvPr id="286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27100"/>
            <a:ext cx="72390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/>
          </p:cNvSpPr>
          <p:nvPr/>
        </p:nvSpPr>
        <p:spPr bwMode="auto">
          <a:xfrm>
            <a:off x="381000" y="1341438"/>
            <a:ext cx="4419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Poumon et plèvre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Intercostal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Grand dentelé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Infra épineux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Grand rond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Triceps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Deltoïde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Sub scapulaire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Grand pectoral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Petit pectoral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Coraco brachial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Court biceps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r>
              <a:rPr lang="fr-FR" sz="1600"/>
              <a:t>Long biceps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AutoNum type="arabicPeriod"/>
            </a:pPr>
            <a:endParaRPr lang="fr-FR"/>
          </a:p>
        </p:txBody>
      </p:sp>
      <p:sp>
        <p:nvSpPr>
          <p:cNvPr id="29699" name="ZoneTexte 6"/>
          <p:cNvSpPr txBox="1">
            <a:spLocks noChangeArrowheads="1"/>
          </p:cNvSpPr>
          <p:nvPr/>
        </p:nvSpPr>
        <p:spPr bwMode="auto">
          <a:xfrm>
            <a:off x="4643438" y="2060575"/>
            <a:ext cx="40322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A. axillaire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V. axillaire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Canal veineux collatéral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N. musculo – cutané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N. radial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N. ulnaire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N. cutané du bras et de l’avant bras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Racine médiale du N. médian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Racine latérale du N. médian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N. axillaire</a:t>
            </a:r>
          </a:p>
          <a:p>
            <a:pPr marL="342900" indent="-342900" defTabSz="457200">
              <a:buFontTx/>
              <a:buAutoNum type="alphaLcPeriod"/>
            </a:pPr>
            <a:r>
              <a:rPr lang="fr-FR" sz="1600">
                <a:ea typeface="ＭＳ Ｐゴシック" pitchFamily="29" charset="-128"/>
              </a:rPr>
              <a:t>A. circonflexe postérieure</a:t>
            </a:r>
          </a:p>
          <a:p>
            <a:pPr marL="342900" indent="-342900" defTabSz="457200">
              <a:buFontTx/>
              <a:buAutoNum type="alphaLcPeriod"/>
            </a:pPr>
            <a:endParaRPr lang="fr-FR">
              <a:ea typeface="ＭＳ Ｐゴシック" pitchFamily="29" charset="-128"/>
            </a:endParaRPr>
          </a:p>
          <a:p>
            <a:pPr marL="342900" indent="-342900" defTabSz="457200">
              <a:buFontTx/>
              <a:buAutoNum type="alphaLcPeriod"/>
            </a:pPr>
            <a:endParaRPr lang="fr-FR">
              <a:ea typeface="ＭＳ Ｐゴシック" pitchFamily="29" charset="-128"/>
            </a:endParaRPr>
          </a:p>
        </p:txBody>
      </p:sp>
      <p:sp>
        <p:nvSpPr>
          <p:cNvPr id="2970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173162"/>
          </a:xfrm>
        </p:spPr>
        <p:txBody>
          <a:bodyPr/>
          <a:lstStyle/>
          <a:p>
            <a:pPr eaLnBrk="1" hangingPunct="1"/>
            <a:r>
              <a:rPr lang="fr-FR" sz="3600" u="sng" smtClean="0"/>
              <a:t>Examen clinique de l ’épaule</a:t>
            </a:r>
            <a:br>
              <a:rPr lang="fr-FR" sz="3600" u="sng" smtClean="0"/>
            </a:br>
            <a:r>
              <a:rPr lang="fr-FR" sz="3600" b="1" i="1" smtClean="0">
                <a:solidFill>
                  <a:srgbClr val="FF0000"/>
                </a:solidFill>
              </a:rPr>
              <a:t>Bilatéral et comparatif</a:t>
            </a:r>
            <a:r>
              <a:rPr lang="fr-FR" sz="3600" u="sng" smtClean="0"/>
              <a:t/>
            </a:r>
            <a:br>
              <a:rPr lang="fr-FR" sz="3600" u="sng" smtClean="0"/>
            </a:br>
            <a:r>
              <a:rPr lang="fr-FR" sz="3600" u="sng" smtClean="0"/>
              <a:t/>
            </a:r>
            <a:br>
              <a:rPr lang="fr-FR" sz="3600" u="sng" smtClean="0"/>
            </a:br>
            <a:r>
              <a:rPr lang="fr-FR" sz="3600" u="sng" smtClean="0"/>
              <a:t/>
            </a:r>
            <a:br>
              <a:rPr lang="fr-FR" sz="3600" u="sng" smtClean="0"/>
            </a:br>
            <a:endParaRPr lang="fr-FR" sz="3600" u="sng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Bilan général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Tests d’ instabilité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Tests d’ hyper laxité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Examen de l’ acromio claviculaire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Le testing de la coiffe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FR" sz="3600" smtClean="0"/>
              <a:t>Tests de conflit sous acromial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smtClean="0"/>
              <a:t>1)  Bilan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Amplitudes articulaires passives et actives </a:t>
            </a:r>
          </a:p>
          <a:p>
            <a:pPr marL="1257300" lvl="8" indent="-342900" eaLnBrk="0" hangingPunct="0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marL="1257300" lvl="8" indent="-342900" eaLnBrk="0" hangingPunct="0">
              <a:buFontTx/>
              <a:buNone/>
              <a:defRPr/>
            </a:pPr>
            <a:r>
              <a:rPr lang="fr-FR" b="1" i="1" dirty="0" smtClean="0">
                <a:solidFill>
                  <a:srgbClr val="000000"/>
                </a:solidFill>
              </a:rPr>
              <a:t>			      CAPSULITE RETRACTILE : </a:t>
            </a:r>
          </a:p>
          <a:p>
            <a:pPr marL="1257300" lvl="8" indent="-342900" eaLnBrk="0" hangingPunct="0">
              <a:buFontTx/>
              <a:buNone/>
              <a:defRPr/>
            </a:pPr>
            <a:r>
              <a:rPr lang="fr-FR" b="1" i="1" dirty="0" smtClean="0">
                <a:solidFill>
                  <a:srgbClr val="000000"/>
                </a:solidFill>
              </a:rPr>
              <a:t>			     arrêter l’examen clinique car </a:t>
            </a:r>
          </a:p>
          <a:p>
            <a:pPr marL="1257300" lvl="8" indent="-342900" eaLnBrk="0" hangingPunct="0">
              <a:buFontTx/>
              <a:buNone/>
              <a:defRPr/>
            </a:pPr>
            <a:r>
              <a:rPr lang="fr-FR" b="1" i="1" dirty="0" smtClean="0">
                <a:solidFill>
                  <a:srgbClr val="000000"/>
                </a:solidFill>
              </a:rPr>
              <a:t>		                  examen clinique pas fiable </a:t>
            </a:r>
          </a:p>
          <a:p>
            <a:pPr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Inspection: hypotrophie musculaire, attitude vicieuse,</a:t>
            </a:r>
            <a:r>
              <a:rPr lang="fr-FR" dirty="0" smtClean="0">
                <a:solidFill>
                  <a:schemeClr val="hlink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voir le patient se déshabiller = évaluer </a:t>
            </a:r>
            <a:r>
              <a:rPr lang="fr-FR" u="sng" dirty="0" smtClean="0">
                <a:solidFill>
                  <a:srgbClr val="000000"/>
                </a:solidFill>
              </a:rPr>
              <a:t>la gêne fonctionnelle quotidienne</a:t>
            </a:r>
            <a:r>
              <a:rPr lang="fr-FR" dirty="0" smtClean="0"/>
              <a:t> </a:t>
            </a:r>
          </a:p>
          <a:p>
            <a:pPr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endParaRPr lang="fr-FR" b="1" i="1" dirty="0" smtClean="0">
              <a:solidFill>
                <a:srgbClr val="000000"/>
              </a:solidFill>
            </a:endParaRPr>
          </a:p>
          <a:p>
            <a:pPr lvl="6">
              <a:buFontTx/>
              <a:buNone/>
              <a:defRPr/>
            </a:pPr>
            <a:r>
              <a:rPr lang="fr-FR" b="1" i="1" dirty="0" smtClean="0">
                <a:solidFill>
                  <a:srgbClr val="000000"/>
                </a:solidFill>
              </a:rPr>
              <a:t> </a:t>
            </a:r>
            <a:endParaRPr lang="fr-FR" b="1" i="1" dirty="0">
              <a:solidFill>
                <a:srgbClr val="000000"/>
              </a:solidFill>
            </a:endParaRPr>
          </a:p>
        </p:txBody>
      </p:sp>
      <p:sp>
        <p:nvSpPr>
          <p:cNvPr id="3174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000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1930400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533400"/>
            <a:ext cx="8208962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smtClean="0">
                <a:solidFill>
                  <a:srgbClr val="000000"/>
                </a:solidFill>
              </a:rPr>
              <a:t>Interrogatoire</a:t>
            </a:r>
            <a:r>
              <a:rPr lang="fr-FR" sz="2000" smtClean="0">
                <a:solidFill>
                  <a:srgbClr val="000000"/>
                </a:solidFill>
              </a:rPr>
              <a:t>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Plaintes fonctionnelles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Âge (LRE vs TDP coiffe)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Activités quotidiennes et sportives, bricolage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Activités professionnelles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ATCD de traumatismes, types, circonstances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Les symptômes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Appréhension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Caractères de la douleur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Douleur antérieure ou latérale (vers le cou ou le coude)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Impossibilité de dormir sur l ’épaule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Gêne à travailler les bras en l’air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</a:rPr>
              <a:t>Limitation de certains  mouvements du bras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smtClean="0">
                <a:solidFill>
                  <a:srgbClr val="000000"/>
                </a:solidFill>
              </a:rPr>
              <a:t>=&gt; retentissement professionnel, sportif et dans la vie quotidienne</a:t>
            </a:r>
          </a:p>
          <a:p>
            <a:pPr eaLnBrk="1" hangingPunct="1">
              <a:lnSpc>
                <a:spcPct val="90000"/>
              </a:lnSpc>
            </a:pPr>
            <a:endParaRPr lang="fr-FR" sz="200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33796" name="Image 6" descr="ph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76200"/>
            <a:ext cx="39624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7" descr="Figure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5052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ZoneTexte 8"/>
          <p:cNvSpPr txBox="1">
            <a:spLocks noChangeArrowheads="1"/>
          </p:cNvSpPr>
          <p:nvPr/>
        </p:nvSpPr>
        <p:spPr bwMode="auto">
          <a:xfrm>
            <a:off x="304800" y="30480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Hypotrophie des fosses supra</a:t>
            </a:r>
          </a:p>
          <a:p>
            <a:r>
              <a:rPr lang="fr-FR"/>
              <a:t> et infra épineuse</a:t>
            </a:r>
          </a:p>
        </p:txBody>
      </p:sp>
      <p:sp>
        <p:nvSpPr>
          <p:cNvPr id="33799" name="ZoneTexte 9"/>
          <p:cNvSpPr txBox="1">
            <a:spLocks noChangeArrowheads="1"/>
          </p:cNvSpPr>
          <p:nvPr/>
        </p:nvSpPr>
        <p:spPr bwMode="auto">
          <a:xfrm>
            <a:off x="3810000" y="304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Fonte du deltoïde</a:t>
            </a:r>
          </a:p>
        </p:txBody>
      </p:sp>
      <p:sp>
        <p:nvSpPr>
          <p:cNvPr id="33800" name="ZoneTexte 10"/>
          <p:cNvSpPr txBox="1">
            <a:spLocks noChangeArrowheads="1"/>
          </p:cNvSpPr>
          <p:nvPr/>
        </p:nvSpPr>
        <p:spPr bwMode="auto">
          <a:xfrm>
            <a:off x="4121150" y="3124200"/>
            <a:ext cx="502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Paralysie du grand dentelé (N. thoracique long)</a:t>
            </a:r>
          </a:p>
        </p:txBody>
      </p:sp>
      <p:pic>
        <p:nvPicPr>
          <p:cNvPr id="33801" name="Image 11" descr="luxation-epaule-clinique-2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657600"/>
            <a:ext cx="3740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ZoneTexte 12"/>
          <p:cNvSpPr txBox="1">
            <a:spLocks noChangeArrowheads="1"/>
          </p:cNvSpPr>
          <p:nvPr/>
        </p:nvSpPr>
        <p:spPr bwMode="auto">
          <a:xfrm>
            <a:off x="609600" y="6324600"/>
            <a:ext cx="291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Luxation antérieure épaule</a:t>
            </a:r>
          </a:p>
        </p:txBody>
      </p:sp>
      <p:pic>
        <p:nvPicPr>
          <p:cNvPr id="3380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381000"/>
            <a:ext cx="34813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4822" name="ZoneTexte 7"/>
          <p:cNvSpPr txBox="1">
            <a:spLocks noChangeArrowheads="1"/>
          </p:cNvSpPr>
          <p:nvPr/>
        </p:nvSpPr>
        <p:spPr bwMode="auto">
          <a:xfrm>
            <a:off x="838200" y="3276600"/>
            <a:ext cx="4235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Rupture massive et ancienne de coiffe : </a:t>
            </a:r>
          </a:p>
          <a:p>
            <a:r>
              <a:rPr lang="fr-FR"/>
              <a:t>omarthrose excentrée</a:t>
            </a:r>
          </a:p>
        </p:txBody>
      </p:sp>
      <p:sp>
        <p:nvSpPr>
          <p:cNvPr id="34824" name="ZoneTexte 9"/>
          <p:cNvSpPr txBox="1">
            <a:spLocks noChangeArrowheads="1"/>
          </p:cNvSpPr>
          <p:nvPr/>
        </p:nvSpPr>
        <p:spPr bwMode="auto">
          <a:xfrm>
            <a:off x="7010400" y="4876800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Amplitudes</a:t>
            </a:r>
          </a:p>
          <a:p>
            <a:r>
              <a:rPr lang="fr-FR"/>
              <a:t>articulaires</a:t>
            </a:r>
          </a:p>
        </p:txBody>
      </p:sp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4775200" cy="2463800"/>
          </a:xfrm>
          <a:prstGeom prst="rect">
            <a:avLst/>
          </a:prstGeom>
        </p:spPr>
      </p:pic>
      <p:pic>
        <p:nvPicPr>
          <p:cNvPr id="9" name="Image 8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09600"/>
            <a:ext cx="2946400" cy="3352800"/>
          </a:xfrm>
          <a:prstGeom prst="rect">
            <a:avLst/>
          </a:prstGeom>
        </p:spPr>
      </p:pic>
      <p:pic>
        <p:nvPicPr>
          <p:cNvPr id="10" name="Image 9" descr="Sans ti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14800"/>
            <a:ext cx="57150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00400" y="65341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534400" cy="1524000"/>
          </a:xfrm>
        </p:spPr>
        <p:txBody>
          <a:bodyPr/>
          <a:lstStyle/>
          <a:p>
            <a:pPr lvl="2" eaLnBrk="1" hangingPunct="1"/>
            <a:r>
              <a:rPr lang="fr-FR" smtClean="0"/>
              <a:t>Mouvements de grandes amplitudes : circumduction</a:t>
            </a:r>
          </a:p>
          <a:p>
            <a:pPr lvl="2" eaLnBrk="1" hangingPunct="1"/>
            <a:r>
              <a:rPr lang="fr-FR" smtClean="0"/>
              <a:t>Faible congruence osseuse</a:t>
            </a:r>
          </a:p>
          <a:p>
            <a:pPr lvl="2" eaLnBrk="1" hangingPunct="1"/>
            <a:r>
              <a:rPr lang="fr-FR" smtClean="0"/>
              <a:t>Renforcement par des éléments passifs et actifs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10134600" cy="944563"/>
          </a:xfrm>
          <a:noFill/>
        </p:spPr>
        <p:txBody>
          <a:bodyPr/>
          <a:lstStyle/>
          <a:p>
            <a:pPr eaLnBrk="1" hangingPunct="1"/>
            <a:r>
              <a:rPr lang="fr-FR" sz="3600" u="sng" smtClean="0"/>
              <a:t>Rappels anatomiques et biomécaniques</a:t>
            </a:r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98700"/>
            <a:ext cx="4584700" cy="410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marL="742950" indent="-742950"/>
            <a:r>
              <a:rPr lang="fr-FR" smtClean="0"/>
              <a:t>2)  Tests d’instabilité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2362200"/>
          </a:xfrm>
        </p:spPr>
        <p:txBody>
          <a:bodyPr/>
          <a:lstStyle/>
          <a:p>
            <a:r>
              <a:rPr lang="fr-FR" smtClean="0"/>
              <a:t>Elément fonctionnel traduisant le symptôme présenté par le patient: </a:t>
            </a:r>
          </a:p>
          <a:p>
            <a:pPr>
              <a:buFontTx/>
              <a:buNone/>
            </a:pPr>
            <a:r>
              <a:rPr lang="fr-FR" smtClean="0"/>
              <a:t>	Aille! J’ai peur!</a:t>
            </a:r>
          </a:p>
          <a:p>
            <a:pPr>
              <a:buFontTx/>
              <a:buNone/>
            </a:pPr>
            <a:r>
              <a:rPr lang="fr-FR" smtClean="0"/>
              <a:t>	Ouille! J’ai mal!</a:t>
            </a:r>
          </a:p>
        </p:txBody>
      </p:sp>
      <p:sp>
        <p:nvSpPr>
          <p:cNvPr id="35844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25700"/>
            <a:ext cx="48514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A/ Tests d ’instabilité antéro-interne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425575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00000"/>
                </a:solidFill>
              </a:rPr>
              <a:t>Test d’ appréhension, à l ’armé du bras</a:t>
            </a:r>
          </a:p>
        </p:txBody>
      </p:sp>
      <p:pic>
        <p:nvPicPr>
          <p:cNvPr id="8" name="Espace réservé du contenu 7" descr="Sans tit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3048000"/>
            <a:ext cx="2990976" cy="2187575"/>
          </a:xfrm>
        </p:spPr>
      </p:pic>
      <p:pic>
        <p:nvPicPr>
          <p:cNvPr id="9" name="Image 8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90800"/>
            <a:ext cx="3479800" cy="261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425575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00000"/>
                </a:solidFill>
              </a:rPr>
              <a:t>Fulcrum test : test d’appréhension en decubitus dorsal</a:t>
            </a: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0"/>
            <a:ext cx="33528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00000"/>
                </a:solidFill>
              </a:rPr>
              <a:t>Relocation test : supprimant l’ appréhension</a:t>
            </a: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2057400"/>
            <a:ext cx="3149600" cy="350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pPr lvl="1" eaLnBrk="1" hangingPunct="1"/>
            <a:r>
              <a:rPr lang="fr-FR" smtClean="0">
                <a:solidFill>
                  <a:srgbClr val="000000"/>
                </a:solidFill>
              </a:rPr>
              <a:t>Test de Gagey : abduction augmentée du côté lésé. Signe la laxité post traumatique du LGHI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819400"/>
            <a:ext cx="4191000" cy="3170238"/>
          </a:xfrm>
          <a:prstGeom prst="rect">
            <a:avLst/>
          </a:prstGeom>
          <a:solidFill>
            <a:srgbClr val="0E52FC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133600"/>
            <a:ext cx="3605213" cy="3797300"/>
          </a:xfrm>
          <a:prstGeom prst="rect">
            <a:avLst/>
          </a:prstGeom>
          <a:solidFill>
            <a:srgbClr val="0E52FC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B/ Autres tests d ’instabilité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1" eaLnBrk="1" hangingPunct="1"/>
            <a:r>
              <a:rPr lang="fr-FR" sz="3200" smtClean="0">
                <a:solidFill>
                  <a:srgbClr val="000000"/>
                </a:solidFill>
              </a:rPr>
              <a:t>Instabilité postérieure : par la manœuvre d ’appréhension en ante pulsion  rotation interne</a:t>
            </a:r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2997200"/>
            <a:ext cx="4622800" cy="294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eaLnBrk="1" hangingPunct="1"/>
            <a:endParaRPr lang="fr-FR" smtClean="0"/>
          </a:p>
          <a:p>
            <a:pPr lvl="1" eaLnBrk="1" hangingPunct="1"/>
            <a:r>
              <a:rPr lang="fr-FR" smtClean="0">
                <a:solidFill>
                  <a:srgbClr val="000000"/>
                </a:solidFill>
              </a:rPr>
              <a:t>Instabilité inférieure : par l ’ABIS test</a:t>
            </a: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006600"/>
            <a:ext cx="5105400" cy="332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3) Tests d ’hyper laxité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z="3600" smtClean="0"/>
              <a:t>Elément d’examen clinique traduisant un fait anatomopathologique</a:t>
            </a:r>
          </a:p>
          <a:p>
            <a:pPr eaLnBrk="1" hangingPunct="1">
              <a:buFontTx/>
              <a:buNone/>
            </a:pPr>
            <a:endParaRPr lang="fr-FR" sz="3600" smtClean="0"/>
          </a:p>
          <a:p>
            <a:pPr eaLnBrk="1" hangingPunct="1"/>
            <a:r>
              <a:rPr lang="fr-FR" sz="3600" smtClean="0"/>
              <a:t>Test d’ hyperlaxité inférieure</a:t>
            </a:r>
          </a:p>
          <a:p>
            <a:pPr eaLnBrk="1" hangingPunct="1"/>
            <a:endParaRPr lang="fr-FR" sz="3600" smtClean="0"/>
          </a:p>
          <a:p>
            <a:pPr eaLnBrk="1" hangingPunct="1"/>
            <a:r>
              <a:rPr lang="fr-FR" sz="3600" smtClean="0"/>
              <a:t>Test d’ hyperlaxité antéro postérieure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406400"/>
            <a:ext cx="7516812" cy="985838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</a:rPr>
              <a:t>Test d ’hyper laxité inférieure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600200"/>
            <a:ext cx="7769225" cy="411162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0000"/>
                </a:solidFill>
              </a:rPr>
              <a:t>Sulcus test ou test du sillon sous acromial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>
                <a:solidFill>
                  <a:schemeClr val="accent1"/>
                </a:solidFill>
              </a:rPr>
              <a:t>                         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781300"/>
            <a:ext cx="2598737" cy="3429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3429000" y="257175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/>
            <a:endParaRPr lang="fr-FR" sz="2400">
              <a:solidFill>
                <a:schemeClr val="accent1"/>
              </a:solidFill>
              <a:latin typeface="Times New Roman" pitchFamily="29" charset="0"/>
            </a:endParaRPr>
          </a:p>
        </p:txBody>
      </p:sp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2781300"/>
            <a:ext cx="3063875" cy="340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fr-FR" sz="1400" smtClean="0"/>
              <a:t>Mise en évidence une laxité inférieure du système capsulo-ligamentaire. </a:t>
            </a:r>
          </a:p>
          <a:p>
            <a:r>
              <a:rPr lang="fr-FR" sz="1400" smtClean="0"/>
              <a:t>Traction sur le bras en position neutre le long du corps et palpation du déplacement de la tête humérale vers le bas. Le " sillon" qui se forme dans l'espace entre le rebord antérolatéral de l'acromion et la tête humérale dans le cas d'une  hyperlaxité inférieure: test positif. </a:t>
            </a:r>
            <a:br>
              <a:rPr lang="fr-FR" sz="1400" smtClean="0"/>
            </a:br>
            <a:endParaRPr lang="fr-FR" sz="1400" smtClean="0"/>
          </a:p>
          <a:p>
            <a:endParaRPr lang="fr-FR" smtClean="0"/>
          </a:p>
        </p:txBody>
      </p:sp>
      <p:sp>
        <p:nvSpPr>
          <p:cNvPr id="4505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1447800"/>
            <a:ext cx="45085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191000"/>
          </a:xfrm>
        </p:spPr>
        <p:txBody>
          <a:bodyPr/>
          <a:lstStyle/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Bourrelet glénoïdien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Synoviale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Capsule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Triceps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N. radial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Pédicule circonflexe et N. du petit rond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N. axillaire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Deltoïde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Bourse sous acromio – deltoïdienne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Artère scapulaire inférieure et N. supra – scapulaire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Bourrelet glénoïdien</a:t>
            </a:r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00"/>
                </a:solidFill>
              </a:rPr>
              <a:t>Test d ’hyper laxité antéro postérieure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00"/>
                </a:solidFill>
              </a:rPr>
              <a:t>Test de Rodineau : cherche un tiroir antéro postérieur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141663"/>
            <a:ext cx="2038350" cy="3036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141663"/>
            <a:ext cx="2078037" cy="3113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1557338"/>
            <a:ext cx="2624138" cy="26527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84563" y="2306638"/>
            <a:ext cx="2416175" cy="2994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2863" y="1628775"/>
            <a:ext cx="2274887" cy="32813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03250" y="4484688"/>
            <a:ext cx="260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9" charset="0"/>
              </a:rPr>
              <a:t>Stade I : entorse simple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52788" y="1341438"/>
            <a:ext cx="3148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9" charset="0"/>
              </a:rPr>
              <a:t>Stade II: </a:t>
            </a:r>
          </a:p>
          <a:p>
            <a:pPr eaLnBrk="0" hangingPunct="0"/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9" charset="0"/>
              </a:rPr>
              <a:t>rupture capsule et ligaments acromio claviculaires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722938" y="5294313"/>
            <a:ext cx="342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9" charset="0"/>
              </a:rPr>
              <a:t>Stade III: stade II + trapézoïde et conoïde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3000" y="56784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9" charset="0"/>
              </a:rPr>
              <a:t>Stade IV: Luxation AC (rupture de la chape delto – trapézienne)</a:t>
            </a:r>
          </a:p>
        </p:txBody>
      </p:sp>
      <p:sp>
        <p:nvSpPr>
          <p:cNvPr id="47113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49363"/>
          </a:xfrm>
        </p:spPr>
        <p:txBody>
          <a:bodyPr/>
          <a:lstStyle/>
          <a:p>
            <a:r>
              <a:rPr lang="fr-FR" smtClean="0"/>
              <a:t>4)   Examen de l’articulation acromio - claviculaire</a:t>
            </a:r>
          </a:p>
        </p:txBody>
      </p:sp>
      <p:sp>
        <p:nvSpPr>
          <p:cNvPr id="47115" name="Espace réservé du pied de page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2286000"/>
          </a:xfrm>
        </p:spPr>
        <p:txBody>
          <a:bodyPr/>
          <a:lstStyle/>
          <a:p>
            <a:r>
              <a:rPr lang="fr-FR" sz="2800" smtClean="0"/>
              <a:t>Pathologie aigue</a:t>
            </a:r>
          </a:p>
          <a:p>
            <a:pPr lvl="1"/>
            <a:r>
              <a:rPr lang="fr-FR" sz="2400" smtClean="0"/>
              <a:t>Stade I: douleur palpation</a:t>
            </a:r>
          </a:p>
          <a:p>
            <a:pPr lvl="1"/>
            <a:r>
              <a:rPr lang="fr-FR" sz="2400" smtClean="0"/>
              <a:t>Stade II: tiroir antérieur</a:t>
            </a:r>
          </a:p>
          <a:p>
            <a:pPr lvl="1"/>
            <a:r>
              <a:rPr lang="fr-FR" sz="2400" smtClean="0"/>
              <a:t>Stade III: touche de piano</a:t>
            </a:r>
          </a:p>
          <a:p>
            <a:pPr lvl="1"/>
            <a:r>
              <a:rPr lang="fr-FR" sz="2400" smtClean="0"/>
              <a:t>Stade IV: TA et TP = 0</a:t>
            </a:r>
          </a:p>
        </p:txBody>
      </p:sp>
      <p:sp>
        <p:nvSpPr>
          <p:cNvPr id="4813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48133" name="Image 6" descr="eloge de la sieste  eau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957263"/>
            <a:ext cx="31305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Image 7" descr="doc-40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4550" y="3460750"/>
            <a:ext cx="24574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ZoneTexte 8"/>
          <p:cNvSpPr txBox="1">
            <a:spLocks noChangeArrowheads="1"/>
          </p:cNvSpPr>
          <p:nvPr/>
        </p:nvSpPr>
        <p:spPr bwMode="auto">
          <a:xfrm>
            <a:off x="152400" y="3530600"/>
            <a:ext cx="533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/>
              <a:t>Le </a:t>
            </a:r>
            <a:r>
              <a:rPr lang="fr-FR" sz="3200"/>
              <a:t>« Body Cross Test » </a:t>
            </a:r>
            <a:r>
              <a:rPr lang="fr-FR"/>
              <a:t>: mouvement forcé d'adduction horizontale, bras amené à 90 °  en flexion et rotation neutre. Test relativement spécifique de I’ articulation acromio claviculaire.  Douleur provoquée dans l'articulation lors de ce mouvement = pathologie acromio claviculaire:  Body cross test " positif.</a:t>
            </a:r>
          </a:p>
          <a:p>
            <a:pPr algn="just"/>
            <a:endParaRPr lang="fr-FR"/>
          </a:p>
        </p:txBody>
      </p:sp>
      <p:sp>
        <p:nvSpPr>
          <p:cNvPr id="48136" name="ZoneTexte 9"/>
          <p:cNvSpPr txBox="1">
            <a:spLocks noChangeArrowheads="1"/>
          </p:cNvSpPr>
          <p:nvPr/>
        </p:nvSpPr>
        <p:spPr bwMode="auto">
          <a:xfrm>
            <a:off x="5486400" y="381000"/>
            <a:ext cx="265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Position de la sieste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81000" y="2819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/>
              <a:t>Pathologie chronique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7848600" cy="1524000"/>
          </a:xfrm>
        </p:spPr>
        <p:txBody>
          <a:bodyPr/>
          <a:lstStyle/>
          <a:p>
            <a:r>
              <a:rPr lang="fr-FR" sz="2800" smtClean="0">
                <a:solidFill>
                  <a:srgbClr val="000000"/>
                </a:solidFill>
              </a:rPr>
              <a:t>Test similaire: </a:t>
            </a:r>
          </a:p>
          <a:p>
            <a:pPr lvl="1"/>
            <a:r>
              <a:rPr lang="fr-FR" sz="2400" smtClean="0">
                <a:solidFill>
                  <a:srgbClr val="000000"/>
                </a:solidFill>
              </a:rPr>
              <a:t>Mise en compression de l’articulation</a:t>
            </a:r>
          </a:p>
          <a:p>
            <a:pPr lvl="1"/>
            <a:r>
              <a:rPr lang="fr-FR" sz="2400" smtClean="0">
                <a:solidFill>
                  <a:srgbClr val="000000"/>
                </a:solidFill>
              </a:rPr>
              <a:t>Douleur au cross arm test</a:t>
            </a:r>
          </a:p>
        </p:txBody>
      </p:sp>
      <p:sp>
        <p:nvSpPr>
          <p:cNvPr id="4915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524000"/>
            <a:ext cx="5162550" cy="478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smtClean="0"/>
              <a:t>5)   Le testing de la coiffe</a:t>
            </a:r>
            <a:br>
              <a:rPr lang="fr-FR" smtClean="0"/>
            </a:br>
            <a:r>
              <a:rPr lang="fr-FR" sz="3200" b="1" smtClean="0"/>
              <a:t>Recherche diminution de force, douleur</a:t>
            </a:r>
          </a:p>
        </p:txBody>
      </p:sp>
      <p:sp>
        <p:nvSpPr>
          <p:cNvPr id="5017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50181" name="Image 6" descr="Sans titre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573213"/>
            <a:ext cx="41275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SXG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676400"/>
            <a:ext cx="39687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Bilan musculaire du sous-scapulaire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3455987" cy="3751263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Notion de traumatisme violent ++</a:t>
            </a:r>
          </a:p>
          <a:p>
            <a:r>
              <a:rPr lang="fr-FR" smtClean="0">
                <a:solidFill>
                  <a:srgbClr val="000000"/>
                </a:solidFill>
              </a:rPr>
              <a:t>Rotation externe active supérieure au coté opposé</a:t>
            </a:r>
          </a:p>
          <a:p>
            <a:pPr lvl="1"/>
            <a:endParaRPr lang="fr-FR" smtClean="0">
              <a:solidFill>
                <a:schemeClr val="hlink"/>
              </a:solidFill>
            </a:endParaRPr>
          </a:p>
        </p:txBody>
      </p:sp>
      <p:sp>
        <p:nvSpPr>
          <p:cNvPr id="5120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879600"/>
            <a:ext cx="29845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fr-FR" smtClean="0">
              <a:solidFill>
                <a:schemeClr val="hlink"/>
              </a:solidFill>
            </a:endParaRPr>
          </a:p>
          <a:p>
            <a:r>
              <a:rPr lang="fr-FR" smtClean="0">
                <a:solidFill>
                  <a:srgbClr val="000000"/>
                </a:solidFill>
              </a:rPr>
              <a:t>Perte de force en rotation interne :</a:t>
            </a:r>
          </a:p>
          <a:p>
            <a:pPr lvl="1"/>
            <a:r>
              <a:rPr lang="fr-FR" smtClean="0">
                <a:solidFill>
                  <a:srgbClr val="000000"/>
                </a:solidFill>
              </a:rPr>
              <a:t>Bear hug test </a:t>
            </a:r>
          </a:p>
          <a:p>
            <a:pPr lvl="1"/>
            <a:r>
              <a:rPr lang="fr-FR" smtClean="0">
                <a:solidFill>
                  <a:srgbClr val="000000"/>
                </a:solidFill>
              </a:rPr>
              <a:t>Belly press test (Hertel)</a:t>
            </a:r>
          </a:p>
          <a:p>
            <a:pPr lvl="1"/>
            <a:r>
              <a:rPr lang="fr-FR" smtClean="0">
                <a:solidFill>
                  <a:srgbClr val="000000"/>
                </a:solidFill>
              </a:rPr>
              <a:t>Lift off test (Gerber) </a:t>
            </a:r>
          </a:p>
          <a:p>
            <a:pPr lvl="1"/>
            <a:endParaRPr lang="fr-FR" smtClean="0">
              <a:solidFill>
                <a:schemeClr val="hlink"/>
              </a:solidFill>
            </a:endParaRPr>
          </a:p>
          <a:p>
            <a:pPr lvl="1"/>
            <a:endParaRPr lang="fr-FR" smtClean="0">
              <a:solidFill>
                <a:schemeClr val="hlink"/>
              </a:solidFill>
            </a:endParaRPr>
          </a:p>
        </p:txBody>
      </p:sp>
      <p:sp>
        <p:nvSpPr>
          <p:cNvPr id="5222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Bear hug test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981200"/>
            <a:ext cx="4462462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smtClean="0">
                <a:solidFill>
                  <a:srgbClr val="000000"/>
                </a:solidFill>
              </a:rPr>
              <a:t>La main est placée sur l’épaule opposée.</a:t>
            </a:r>
          </a:p>
          <a:p>
            <a:pPr>
              <a:lnSpc>
                <a:spcPct val="90000"/>
              </a:lnSpc>
            </a:pPr>
            <a:r>
              <a:rPr lang="fr-FR" sz="2400" smtClean="0">
                <a:solidFill>
                  <a:srgbClr val="000000"/>
                </a:solidFill>
              </a:rPr>
              <a:t>L’examinateur tirant la main en avant, le patient devant résister.</a:t>
            </a:r>
          </a:p>
          <a:p>
            <a:pPr>
              <a:lnSpc>
                <a:spcPct val="90000"/>
              </a:lnSpc>
            </a:pPr>
            <a:r>
              <a:rPr lang="fr-FR" sz="2400" smtClean="0">
                <a:solidFill>
                  <a:srgbClr val="000000"/>
                </a:solidFill>
              </a:rPr>
              <a:t>Le test est positif si une différence de force est perçue avec l’autre coté.</a:t>
            </a:r>
          </a:p>
        </p:txBody>
      </p:sp>
      <p:pic>
        <p:nvPicPr>
          <p:cNvPr id="53252" name="Picture 4" descr="kelly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84313"/>
            <a:ext cx="272891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Bear hug test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8201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Sensibilité: 60 %, la plus élevée de tous les tests</a:t>
            </a:r>
          </a:p>
          <a:p>
            <a:pPr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Spécificité: 91,7 %</a:t>
            </a:r>
          </a:p>
          <a:p>
            <a:pPr>
              <a:lnSpc>
                <a:spcPct val="80000"/>
              </a:lnSpc>
            </a:pPr>
            <a:endParaRPr lang="fr-FR" sz="24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Le Bear hug test est le plus sensible des tests du sous scapulaire, </a:t>
            </a:r>
          </a:p>
          <a:p>
            <a:pPr>
              <a:lnSpc>
                <a:spcPct val="80000"/>
              </a:lnSpc>
            </a:pPr>
            <a:endParaRPr lang="fr-FR" sz="24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400" smtClean="0">
                <a:solidFill>
                  <a:srgbClr val="000000"/>
                </a:solidFill>
              </a:rPr>
              <a:t>Surtout pour les petites lésions du tiers supérieur du sous scapulaire s’associant à des lésions de la longue portion du biceps.</a:t>
            </a:r>
          </a:p>
          <a:p>
            <a:pPr>
              <a:lnSpc>
                <a:spcPct val="80000"/>
              </a:lnSpc>
            </a:pPr>
            <a:endParaRPr lang="fr-FR" sz="2400" smtClean="0"/>
          </a:p>
          <a:p>
            <a:pPr>
              <a:lnSpc>
                <a:spcPct val="80000"/>
              </a:lnSpc>
            </a:pPr>
            <a:endParaRPr lang="fr-FR" sz="2400" smtClean="0"/>
          </a:p>
          <a:p>
            <a:pPr>
              <a:lnSpc>
                <a:spcPct val="80000"/>
              </a:lnSpc>
            </a:pPr>
            <a:endParaRPr lang="fr-FR" sz="24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600" smtClean="0"/>
              <a:t>				</a:t>
            </a:r>
          </a:p>
        </p:txBody>
      </p:sp>
      <p:sp>
        <p:nvSpPr>
          <p:cNvPr id="542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58200" cy="1524000"/>
          </a:xfrm>
        </p:spPr>
        <p:txBody>
          <a:bodyPr/>
          <a:lstStyle/>
          <a:p>
            <a:r>
              <a:rPr lang="fr-FR" sz="3200" smtClean="0">
                <a:solidFill>
                  <a:srgbClr val="000000"/>
                </a:solidFill>
              </a:rPr>
              <a:t>Le Belly press test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2057400"/>
            <a:ext cx="2555875" cy="4114800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Sensibilité:40%</a:t>
            </a:r>
          </a:p>
          <a:p>
            <a:r>
              <a:rPr lang="fr-FR" smtClean="0">
                <a:solidFill>
                  <a:srgbClr val="000000"/>
                </a:solidFill>
              </a:rPr>
              <a:t>Spécificité: 97,9%</a:t>
            </a:r>
          </a:p>
          <a:p>
            <a:endParaRPr lang="fr-FR" smtClean="0"/>
          </a:p>
        </p:txBody>
      </p:sp>
      <p:sp>
        <p:nvSpPr>
          <p:cNvPr id="5530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4591050" cy="387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"/>
            <a:ext cx="8229600" cy="1123950"/>
          </a:xfrm>
        </p:spPr>
        <p:txBody>
          <a:bodyPr/>
          <a:lstStyle/>
          <a:p>
            <a:pPr eaLnBrk="1" hangingPunct="1"/>
            <a:r>
              <a:rPr lang="fr-FR" smtClean="0"/>
              <a:t>Moyens de contention passifs antérieurs de la gléno – humérale </a:t>
            </a:r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93800"/>
            <a:ext cx="51816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32375" y="4337050"/>
            <a:ext cx="822325" cy="249238"/>
          </a:xfrm>
          <a:custGeom>
            <a:avLst/>
            <a:gdLst>
              <a:gd name="T0" fmla="*/ 813336 w 2287"/>
              <a:gd name="T1" fmla="*/ 214301 h 692"/>
              <a:gd name="T2" fmla="*/ 702230 w 2287"/>
              <a:gd name="T3" fmla="*/ 154513 h 692"/>
              <a:gd name="T4" fmla="*/ 60047 w 2287"/>
              <a:gd name="T5" fmla="*/ 111653 h 692"/>
              <a:gd name="T6" fmla="*/ 51418 w 2287"/>
              <a:gd name="T7" fmla="*/ 119937 h 692"/>
              <a:gd name="T8" fmla="*/ 51418 w 2287"/>
              <a:gd name="T9" fmla="*/ 128581 h 692"/>
              <a:gd name="T10" fmla="*/ 34159 w 2287"/>
              <a:gd name="T11" fmla="*/ 111653 h 692"/>
              <a:gd name="T12" fmla="*/ 34159 w 2287"/>
              <a:gd name="T13" fmla="*/ 103009 h 692"/>
              <a:gd name="T14" fmla="*/ 51418 w 2287"/>
              <a:gd name="T15" fmla="*/ 94365 h 692"/>
              <a:gd name="T16" fmla="*/ 60047 w 2287"/>
              <a:gd name="T17" fmla="*/ 77076 h 692"/>
              <a:gd name="T18" fmla="*/ 76947 w 2287"/>
              <a:gd name="T19" fmla="*/ 68793 h 692"/>
              <a:gd name="T20" fmla="*/ 85576 w 2287"/>
              <a:gd name="T21" fmla="*/ 51504 h 692"/>
              <a:gd name="T22" fmla="*/ 111106 w 2287"/>
              <a:gd name="T23" fmla="*/ 42860 h 692"/>
              <a:gd name="T24" fmla="*/ 136994 w 2287"/>
              <a:gd name="T25" fmla="*/ 25932 h 692"/>
              <a:gd name="T26" fmla="*/ 154253 w 2287"/>
              <a:gd name="T27" fmla="*/ 17288 h 692"/>
              <a:gd name="T28" fmla="*/ 179782 w 2287"/>
              <a:gd name="T29" fmla="*/ 0 h 692"/>
              <a:gd name="T30" fmla="*/ 188412 w 2287"/>
              <a:gd name="T31" fmla="*/ 0 h 692"/>
              <a:gd name="T32" fmla="*/ 25529 w 2287"/>
              <a:gd name="T33" fmla="*/ 137225 h 692"/>
              <a:gd name="T34" fmla="*/ 8630 w 2287"/>
              <a:gd name="T35" fmla="*/ 137225 h 692"/>
              <a:gd name="T36" fmla="*/ 0 w 2287"/>
              <a:gd name="T37" fmla="*/ 163157 h 692"/>
              <a:gd name="T38" fmla="*/ 25529 w 2287"/>
              <a:gd name="T39" fmla="*/ 171441 h 692"/>
              <a:gd name="T40" fmla="*/ 34159 w 2287"/>
              <a:gd name="T41" fmla="*/ 188729 h 692"/>
              <a:gd name="T42" fmla="*/ 51418 w 2287"/>
              <a:gd name="T43" fmla="*/ 197373 h 692"/>
              <a:gd name="T44" fmla="*/ 85576 w 2287"/>
              <a:gd name="T45" fmla="*/ 206018 h 692"/>
              <a:gd name="T46" fmla="*/ 119735 w 2287"/>
              <a:gd name="T47" fmla="*/ 222946 h 692"/>
              <a:gd name="T48" fmla="*/ 145624 w 2287"/>
              <a:gd name="T49" fmla="*/ 231590 h 692"/>
              <a:gd name="T50" fmla="*/ 171153 w 2287"/>
              <a:gd name="T51" fmla="*/ 240234 h 692"/>
              <a:gd name="T52" fmla="*/ 197042 w 2287"/>
              <a:gd name="T53" fmla="*/ 248878 h 692"/>
              <a:gd name="T54" fmla="*/ 213941 w 2287"/>
              <a:gd name="T55" fmla="*/ 248878 h 6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87"/>
              <a:gd name="T85" fmla="*/ 0 h 692"/>
              <a:gd name="T86" fmla="*/ 2287 w 2287"/>
              <a:gd name="T87" fmla="*/ 692 h 6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87" h="692" extrusionOk="0">
                <a:moveTo>
                  <a:pt x="2262" y="595"/>
                </a:moveTo>
                <a:cubicBezTo>
                  <a:pt x="2252" y="543"/>
                  <a:pt x="2085" y="467"/>
                  <a:pt x="1953" y="429"/>
                </a:cubicBezTo>
                <a:cubicBezTo>
                  <a:pt x="1341" y="253"/>
                  <a:pt x="793" y="261"/>
                  <a:pt x="167" y="310"/>
                </a:cubicBezTo>
              </a:path>
              <a:path w="2287" h="692" extrusionOk="0">
                <a:moveTo>
                  <a:pt x="143" y="333"/>
                </a:moveTo>
                <a:cubicBezTo>
                  <a:pt x="143" y="341"/>
                  <a:pt x="143" y="349"/>
                  <a:pt x="143" y="357"/>
                </a:cubicBezTo>
                <a:cubicBezTo>
                  <a:pt x="93" y="357"/>
                  <a:pt x="95" y="360"/>
                  <a:pt x="95" y="310"/>
                </a:cubicBezTo>
                <a:cubicBezTo>
                  <a:pt x="95" y="302"/>
                  <a:pt x="95" y="294"/>
                  <a:pt x="95" y="286"/>
                </a:cubicBezTo>
                <a:cubicBezTo>
                  <a:pt x="133" y="273"/>
                  <a:pt x="105" y="275"/>
                  <a:pt x="143" y="262"/>
                </a:cubicBezTo>
                <a:cubicBezTo>
                  <a:pt x="156" y="224"/>
                  <a:pt x="154" y="252"/>
                  <a:pt x="167" y="214"/>
                </a:cubicBezTo>
                <a:cubicBezTo>
                  <a:pt x="204" y="202"/>
                  <a:pt x="176" y="203"/>
                  <a:pt x="214" y="191"/>
                </a:cubicBezTo>
                <a:cubicBezTo>
                  <a:pt x="227" y="153"/>
                  <a:pt x="225" y="181"/>
                  <a:pt x="238" y="143"/>
                </a:cubicBezTo>
                <a:cubicBezTo>
                  <a:pt x="266" y="136"/>
                  <a:pt x="281" y="126"/>
                  <a:pt x="309" y="119"/>
                </a:cubicBezTo>
                <a:cubicBezTo>
                  <a:pt x="319" y="88"/>
                  <a:pt x="342" y="81"/>
                  <a:pt x="381" y="72"/>
                </a:cubicBezTo>
                <a:cubicBezTo>
                  <a:pt x="392" y="38"/>
                  <a:pt x="388" y="48"/>
                  <a:pt x="429" y="48"/>
                </a:cubicBezTo>
                <a:cubicBezTo>
                  <a:pt x="436" y="26"/>
                  <a:pt x="469" y="10"/>
                  <a:pt x="500" y="0"/>
                </a:cubicBezTo>
                <a:cubicBezTo>
                  <a:pt x="508" y="0"/>
                  <a:pt x="516" y="0"/>
                  <a:pt x="524" y="0"/>
                </a:cubicBezTo>
              </a:path>
              <a:path w="2287" h="692" extrusionOk="0">
                <a:moveTo>
                  <a:pt x="71" y="381"/>
                </a:moveTo>
                <a:cubicBezTo>
                  <a:pt x="48" y="381"/>
                  <a:pt x="40" y="381"/>
                  <a:pt x="24" y="381"/>
                </a:cubicBezTo>
                <a:cubicBezTo>
                  <a:pt x="12" y="417"/>
                  <a:pt x="0" y="401"/>
                  <a:pt x="0" y="453"/>
                </a:cubicBezTo>
                <a:cubicBezTo>
                  <a:pt x="28" y="460"/>
                  <a:pt x="43" y="469"/>
                  <a:pt x="71" y="476"/>
                </a:cubicBezTo>
                <a:cubicBezTo>
                  <a:pt x="84" y="514"/>
                  <a:pt x="82" y="486"/>
                  <a:pt x="95" y="524"/>
                </a:cubicBezTo>
                <a:cubicBezTo>
                  <a:pt x="136" y="524"/>
                  <a:pt x="132" y="514"/>
                  <a:pt x="143" y="548"/>
                </a:cubicBezTo>
                <a:cubicBezTo>
                  <a:pt x="178" y="548"/>
                  <a:pt x="212" y="555"/>
                  <a:pt x="238" y="572"/>
                </a:cubicBezTo>
                <a:cubicBezTo>
                  <a:pt x="268" y="592"/>
                  <a:pt x="306" y="601"/>
                  <a:pt x="333" y="619"/>
                </a:cubicBezTo>
                <a:cubicBezTo>
                  <a:pt x="368" y="643"/>
                  <a:pt x="362" y="643"/>
                  <a:pt x="405" y="643"/>
                </a:cubicBezTo>
                <a:cubicBezTo>
                  <a:pt x="417" y="679"/>
                  <a:pt x="433" y="667"/>
                  <a:pt x="476" y="667"/>
                </a:cubicBezTo>
                <a:cubicBezTo>
                  <a:pt x="488" y="703"/>
                  <a:pt x="505" y="691"/>
                  <a:pt x="548" y="691"/>
                </a:cubicBezTo>
                <a:cubicBezTo>
                  <a:pt x="571" y="691"/>
                  <a:pt x="579" y="691"/>
                  <a:pt x="595" y="69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143000" y="6245225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3873500" cy="4140200"/>
          </a:xfrm>
          <a:prstGeom prst="rect">
            <a:avLst/>
          </a:prstGeom>
        </p:spPr>
      </p:pic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774700"/>
            <a:ext cx="3987800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58200" cy="990600"/>
          </a:xfrm>
        </p:spPr>
        <p:txBody>
          <a:bodyPr/>
          <a:lstStyle/>
          <a:p>
            <a:r>
              <a:rPr lang="fr-FR" sz="3200" smtClean="0">
                <a:solidFill>
                  <a:srgbClr val="000000"/>
                </a:solidFill>
              </a:rPr>
              <a:t>Le lift off test de Gerber </a:t>
            </a:r>
          </a:p>
        </p:txBody>
      </p:sp>
      <p:pic>
        <p:nvPicPr>
          <p:cNvPr id="57347" name="Picture 4" descr="LaFosse_LIFTOF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990600"/>
            <a:ext cx="6156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082675"/>
            <a:ext cx="3962400" cy="5089525"/>
          </a:xfrm>
        </p:spPr>
        <p:txBody>
          <a:bodyPr/>
          <a:lstStyle/>
          <a:p>
            <a:r>
              <a:rPr lang="fr-FR" sz="2400" smtClean="0">
                <a:solidFill>
                  <a:srgbClr val="000000"/>
                </a:solidFill>
              </a:rPr>
              <a:t>Placer le bras en rotation    interne  en le décollant </a:t>
            </a:r>
          </a:p>
          <a:p>
            <a:pPr>
              <a:buFontTx/>
              <a:buNone/>
            </a:pPr>
            <a:r>
              <a:rPr lang="fr-FR" sz="2400" smtClean="0">
                <a:solidFill>
                  <a:srgbClr val="000000"/>
                </a:solidFill>
              </a:rPr>
              <a:t>    du dos. 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Demander au patient de maintenir la position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En cas d’impossibilité, 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La rupture du sous-scapulaire est certaine</a:t>
            </a:r>
          </a:p>
          <a:p>
            <a:pPr>
              <a:buFontTx/>
              <a:buNone/>
            </a:pPr>
            <a:r>
              <a:rPr lang="fr-FR" sz="2400" smtClean="0">
                <a:solidFill>
                  <a:srgbClr val="000000"/>
                </a:solidFill>
              </a:rPr>
              <a:t> 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Sensibilité: 17,6 %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Spécificité: 100%</a:t>
            </a:r>
          </a:p>
        </p:txBody>
      </p:sp>
      <p:pic>
        <p:nvPicPr>
          <p:cNvPr id="58371" name="Picture 4" descr="LaFosse_LIFTOFF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685800"/>
            <a:ext cx="437673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67200" y="6245225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33375"/>
            <a:ext cx="33734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33375"/>
            <a:ext cx="28876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Mesure de force du sous scapulaire</a:t>
            </a:r>
          </a:p>
        </p:txBody>
      </p:sp>
      <p:sp>
        <p:nvSpPr>
          <p:cNvPr id="6041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0421" name="Image 5" descr="Mesure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1981200"/>
            <a:ext cx="364331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Au total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10600" cy="4572000"/>
          </a:xfrm>
        </p:spPr>
        <p:txBody>
          <a:bodyPr/>
          <a:lstStyle/>
          <a:p>
            <a:r>
              <a:rPr lang="fr-FR" sz="2800" smtClean="0">
                <a:solidFill>
                  <a:srgbClr val="000000"/>
                </a:solidFill>
              </a:rPr>
              <a:t>Bear hug + :  lésion d’au moins 30%</a:t>
            </a:r>
          </a:p>
          <a:p>
            <a:endParaRPr lang="fr-FR" sz="2800" smtClean="0">
              <a:solidFill>
                <a:srgbClr val="000000"/>
              </a:solidFill>
            </a:endParaRPr>
          </a:p>
          <a:p>
            <a:r>
              <a:rPr lang="fr-FR" sz="2800" smtClean="0">
                <a:solidFill>
                  <a:srgbClr val="000000"/>
                </a:solidFill>
              </a:rPr>
              <a:t>Belly press +: lésion d ’au moins 50%</a:t>
            </a:r>
          </a:p>
          <a:p>
            <a:endParaRPr lang="fr-FR" sz="2800" smtClean="0">
              <a:solidFill>
                <a:srgbClr val="000000"/>
              </a:solidFill>
            </a:endParaRPr>
          </a:p>
          <a:p>
            <a:r>
              <a:rPr lang="fr-FR" sz="2800" smtClean="0">
                <a:solidFill>
                  <a:srgbClr val="000000"/>
                </a:solidFill>
              </a:rPr>
              <a:t>Lift off n’est + que si 75 % du sous scapulaire est rompu</a:t>
            </a:r>
          </a:p>
          <a:p>
            <a:endParaRPr lang="fr-FR" sz="2800" smtClean="0">
              <a:solidFill>
                <a:srgbClr val="000000"/>
              </a:solidFill>
            </a:endParaRPr>
          </a:p>
          <a:p>
            <a:r>
              <a:rPr lang="fr-FR" sz="2800" smtClean="0">
                <a:solidFill>
                  <a:srgbClr val="000000"/>
                </a:solidFill>
              </a:rPr>
              <a:t>L’association de ces tests est utile pour apprécier la taille de la lésion</a:t>
            </a:r>
          </a:p>
          <a:p>
            <a:endParaRPr lang="fr-FR" sz="2800" smtClean="0">
              <a:solidFill>
                <a:schemeClr val="hlink"/>
              </a:solidFill>
            </a:endParaRPr>
          </a:p>
        </p:txBody>
      </p:sp>
      <p:sp>
        <p:nvSpPr>
          <p:cNvPr id="614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Bilan musculaire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du sous épineux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endParaRPr lang="fr-FR" smtClean="0"/>
          </a:p>
          <a:p>
            <a:r>
              <a:rPr lang="fr-FR" smtClean="0">
                <a:solidFill>
                  <a:srgbClr val="000000"/>
                </a:solidFill>
              </a:rPr>
              <a:t>Amyotrophie de la fossette infra épineuse</a:t>
            </a:r>
          </a:p>
          <a:p>
            <a:r>
              <a:rPr lang="fr-FR" smtClean="0">
                <a:solidFill>
                  <a:srgbClr val="000000"/>
                </a:solidFill>
              </a:rPr>
              <a:t>Faiblesse de la force musculaire en RE :</a:t>
            </a:r>
          </a:p>
          <a:p>
            <a:pPr>
              <a:buFontTx/>
              <a:buNone/>
            </a:pPr>
            <a:endParaRPr lang="fr-FR" smtClean="0">
              <a:solidFill>
                <a:srgbClr val="000000"/>
              </a:solidFill>
            </a:endParaRPr>
          </a:p>
          <a:p>
            <a:pPr lvl="1"/>
            <a:r>
              <a:rPr lang="fr-FR" sz="3200" smtClean="0">
                <a:solidFill>
                  <a:srgbClr val="000000"/>
                </a:solidFill>
              </a:rPr>
              <a:t>Signe du portillon (retour automatique)</a:t>
            </a:r>
          </a:p>
          <a:p>
            <a:pPr lvl="1"/>
            <a:r>
              <a:rPr lang="fr-FR" sz="3200" smtClean="0">
                <a:solidFill>
                  <a:srgbClr val="000000"/>
                </a:solidFill>
              </a:rPr>
              <a:t>Test de Patte</a:t>
            </a:r>
          </a:p>
          <a:p>
            <a:endParaRPr lang="fr-FR" smtClean="0">
              <a:solidFill>
                <a:schemeClr val="hlink"/>
              </a:solidFill>
            </a:endParaRPr>
          </a:p>
          <a:p>
            <a:endParaRPr lang="fr-FR" smtClean="0"/>
          </a:p>
        </p:txBody>
      </p:sp>
      <p:sp>
        <p:nvSpPr>
          <p:cNvPr id="6246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7772400" cy="4114800"/>
          </a:xfrm>
        </p:spPr>
        <p:txBody>
          <a:bodyPr/>
          <a:lstStyle/>
          <a:p>
            <a:endParaRPr lang="fr-FR" sz="3600" smtClean="0">
              <a:solidFill>
                <a:schemeClr val="hlink"/>
              </a:solidFill>
            </a:endParaRPr>
          </a:p>
          <a:p>
            <a:endParaRPr lang="fr-FR" sz="3600" smtClean="0">
              <a:solidFill>
                <a:schemeClr val="hlink"/>
              </a:solidFill>
            </a:endParaRPr>
          </a:p>
          <a:p>
            <a:endParaRPr lang="fr-FR" sz="3600" smtClean="0">
              <a:solidFill>
                <a:schemeClr val="hlink"/>
              </a:solidFill>
            </a:endParaRPr>
          </a:p>
          <a:p>
            <a:endParaRPr lang="fr-FR" sz="3600" smtClean="0">
              <a:solidFill>
                <a:schemeClr val="hlink"/>
              </a:solidFill>
            </a:endParaRPr>
          </a:p>
          <a:p>
            <a:endParaRPr lang="fr-FR" sz="36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fr-FR" sz="3600" smtClean="0">
                <a:solidFill>
                  <a:srgbClr val="000000"/>
                </a:solidFill>
              </a:rPr>
              <a:t>Signe du portillon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45529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880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86288" y="5186363"/>
            <a:ext cx="1235075" cy="282575"/>
          </a:xfrm>
          <a:custGeom>
            <a:avLst/>
            <a:gdLst>
              <a:gd name="T0" fmla="*/ 8282 w 3430"/>
              <a:gd name="T1" fmla="*/ 93832 h 786"/>
              <a:gd name="T2" fmla="*/ 34208 w 3430"/>
              <a:gd name="T3" fmla="*/ 111089 h 786"/>
              <a:gd name="T4" fmla="*/ 102623 w 3430"/>
              <a:gd name="T5" fmla="*/ 128345 h 786"/>
              <a:gd name="T6" fmla="*/ 196964 w 3430"/>
              <a:gd name="T7" fmla="*/ 145242 h 786"/>
              <a:gd name="T8" fmla="*/ 419853 w 3430"/>
              <a:gd name="T9" fmla="*/ 162499 h 786"/>
              <a:gd name="T10" fmla="*/ 711518 w 3430"/>
              <a:gd name="T11" fmla="*/ 153870 h 786"/>
              <a:gd name="T12" fmla="*/ 874635 w 3430"/>
              <a:gd name="T13" fmla="*/ 111089 h 786"/>
              <a:gd name="T14" fmla="*/ 985900 w 3430"/>
              <a:gd name="T15" fmla="*/ 93832 h 786"/>
              <a:gd name="T16" fmla="*/ 1046033 w 3430"/>
              <a:gd name="T17" fmla="*/ 93832 h 786"/>
              <a:gd name="T18" fmla="*/ 891559 w 3430"/>
              <a:gd name="T19" fmla="*/ 0 h 786"/>
              <a:gd name="T20" fmla="*/ 951692 w 3430"/>
              <a:gd name="T21" fmla="*/ 8269 h 786"/>
              <a:gd name="T22" fmla="*/ 994541 w 3430"/>
              <a:gd name="T23" fmla="*/ 25525 h 786"/>
              <a:gd name="T24" fmla="*/ 1037391 w 3430"/>
              <a:gd name="T25" fmla="*/ 42782 h 786"/>
              <a:gd name="T26" fmla="*/ 1071599 w 3430"/>
              <a:gd name="T27" fmla="*/ 59679 h 786"/>
              <a:gd name="T28" fmla="*/ 1097524 w 3430"/>
              <a:gd name="T29" fmla="*/ 68307 h 786"/>
              <a:gd name="T30" fmla="*/ 1140374 w 3430"/>
              <a:gd name="T31" fmla="*/ 85563 h 786"/>
              <a:gd name="T32" fmla="*/ 1183223 w 3430"/>
              <a:gd name="T33" fmla="*/ 93832 h 786"/>
              <a:gd name="T34" fmla="*/ 1226073 w 3430"/>
              <a:gd name="T35" fmla="*/ 102460 h 786"/>
              <a:gd name="T36" fmla="*/ 1234715 w 3430"/>
              <a:gd name="T37" fmla="*/ 111089 h 786"/>
              <a:gd name="T38" fmla="*/ 1165940 w 3430"/>
              <a:gd name="T39" fmla="*/ 153870 h 786"/>
              <a:gd name="T40" fmla="*/ 1088882 w 3430"/>
              <a:gd name="T41" fmla="*/ 205280 h 786"/>
              <a:gd name="T42" fmla="*/ 1011825 w 3430"/>
              <a:gd name="T43" fmla="*/ 248062 h 786"/>
              <a:gd name="T44" fmla="*/ 943050 w 3430"/>
              <a:gd name="T45" fmla="*/ 282215 h 7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30"/>
              <a:gd name="T70" fmla="*/ 0 h 786"/>
              <a:gd name="T71" fmla="*/ 3430 w 3430"/>
              <a:gd name="T72" fmla="*/ 786 h 7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30" h="786" extrusionOk="0">
                <a:moveTo>
                  <a:pt x="23" y="261"/>
                </a:moveTo>
                <a:cubicBezTo>
                  <a:pt x="13" y="294"/>
                  <a:pt x="12" y="280"/>
                  <a:pt x="95" y="309"/>
                </a:cubicBezTo>
                <a:cubicBezTo>
                  <a:pt x="159" y="331"/>
                  <a:pt x="208" y="353"/>
                  <a:pt x="285" y="357"/>
                </a:cubicBezTo>
                <a:cubicBezTo>
                  <a:pt x="373" y="361"/>
                  <a:pt x="456" y="397"/>
                  <a:pt x="547" y="404"/>
                </a:cubicBezTo>
                <a:cubicBezTo>
                  <a:pt x="756" y="421"/>
                  <a:pt x="954" y="452"/>
                  <a:pt x="1166" y="452"/>
                </a:cubicBezTo>
                <a:cubicBezTo>
                  <a:pt x="1426" y="452"/>
                  <a:pt x="1722" y="491"/>
                  <a:pt x="1976" y="428"/>
                </a:cubicBezTo>
                <a:cubicBezTo>
                  <a:pt x="2126" y="391"/>
                  <a:pt x="2277" y="346"/>
                  <a:pt x="2429" y="309"/>
                </a:cubicBezTo>
                <a:cubicBezTo>
                  <a:pt x="2527" y="285"/>
                  <a:pt x="2640" y="270"/>
                  <a:pt x="2738" y="261"/>
                </a:cubicBezTo>
                <a:cubicBezTo>
                  <a:pt x="2825" y="261"/>
                  <a:pt x="2849" y="261"/>
                  <a:pt x="2905" y="261"/>
                </a:cubicBezTo>
              </a:path>
              <a:path w="3430" h="786" extrusionOk="0">
                <a:moveTo>
                  <a:pt x="2476" y="0"/>
                </a:moveTo>
                <a:cubicBezTo>
                  <a:pt x="2541" y="0"/>
                  <a:pt x="2590" y="-5"/>
                  <a:pt x="2643" y="23"/>
                </a:cubicBezTo>
                <a:cubicBezTo>
                  <a:pt x="2679" y="42"/>
                  <a:pt x="2727" y="54"/>
                  <a:pt x="2762" y="71"/>
                </a:cubicBezTo>
                <a:cubicBezTo>
                  <a:pt x="2799" y="90"/>
                  <a:pt x="2847" y="98"/>
                  <a:pt x="2881" y="119"/>
                </a:cubicBezTo>
                <a:cubicBezTo>
                  <a:pt x="2910" y="137"/>
                  <a:pt x="2951" y="149"/>
                  <a:pt x="2976" y="166"/>
                </a:cubicBezTo>
                <a:cubicBezTo>
                  <a:pt x="3003" y="185"/>
                  <a:pt x="3013" y="172"/>
                  <a:pt x="3048" y="190"/>
                </a:cubicBezTo>
                <a:cubicBezTo>
                  <a:pt x="3086" y="209"/>
                  <a:pt x="3124" y="231"/>
                  <a:pt x="3167" y="238"/>
                </a:cubicBezTo>
                <a:cubicBezTo>
                  <a:pt x="3215" y="246"/>
                  <a:pt x="3238" y="258"/>
                  <a:pt x="3286" y="261"/>
                </a:cubicBezTo>
                <a:cubicBezTo>
                  <a:pt x="3347" y="264"/>
                  <a:pt x="3374" y="260"/>
                  <a:pt x="3405" y="285"/>
                </a:cubicBezTo>
                <a:cubicBezTo>
                  <a:pt x="3429" y="285"/>
                  <a:pt x="3437" y="285"/>
                  <a:pt x="3429" y="309"/>
                </a:cubicBezTo>
                <a:cubicBezTo>
                  <a:pt x="3370" y="348"/>
                  <a:pt x="3304" y="399"/>
                  <a:pt x="3238" y="428"/>
                </a:cubicBezTo>
                <a:cubicBezTo>
                  <a:pt x="3151" y="466"/>
                  <a:pt x="3099" y="515"/>
                  <a:pt x="3024" y="571"/>
                </a:cubicBezTo>
                <a:cubicBezTo>
                  <a:pt x="2958" y="620"/>
                  <a:pt x="2883" y="653"/>
                  <a:pt x="2810" y="690"/>
                </a:cubicBezTo>
                <a:cubicBezTo>
                  <a:pt x="2744" y="723"/>
                  <a:pt x="2687" y="757"/>
                  <a:pt x="2619" y="78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495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LaFosse_ARES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7775" y="152400"/>
            <a:ext cx="6648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1816100" y="425450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hlink"/>
                </a:solidFill>
              </a:rPr>
              <a:t>Test de Patte</a:t>
            </a:r>
          </a:p>
        </p:txBody>
      </p:sp>
      <p:sp>
        <p:nvSpPr>
          <p:cNvPr id="64517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8153400" cy="838200"/>
          </a:xfrm>
        </p:spPr>
        <p:txBody>
          <a:bodyPr/>
          <a:lstStyle/>
          <a:p>
            <a:pPr algn="l"/>
            <a:r>
              <a:rPr lang="fr-FR" sz="2400" smtClean="0">
                <a:solidFill>
                  <a:srgbClr val="000000"/>
                </a:solidFill>
              </a:rPr>
              <a:t>Signe de Patte: force en rotation externe à 90° d’abduction </a:t>
            </a:r>
            <a:br>
              <a:rPr lang="fr-FR" sz="2400" smtClean="0">
                <a:solidFill>
                  <a:srgbClr val="000000"/>
                </a:solidFill>
              </a:rPr>
            </a:b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65539" name="Picture 4" descr="LaFosse_ER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76200"/>
            <a:ext cx="62484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Capsule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LGHS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LGHM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LGHI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TLPB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Ligament coraco – huméral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Supra – épineux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Ligament huméral transverse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Grand pectoral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Grand rond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Sub – scapulaire</a:t>
            </a:r>
          </a:p>
          <a:p>
            <a:pPr marL="514350" indent="-514350" eaLnBrk="1" hangingPunct="1">
              <a:buFontTx/>
              <a:buAutoNum type="circleNumDbPlain"/>
            </a:pPr>
            <a:r>
              <a:rPr lang="fr-FR" sz="2000" smtClean="0"/>
              <a:t>Grand dorsal</a:t>
            </a:r>
          </a:p>
          <a:p>
            <a:pPr marL="514350" indent="-514350" eaLnBrk="1" hangingPunct="1">
              <a:buFontTx/>
              <a:buAutoNum type="circleNumDbPlain"/>
            </a:pPr>
            <a:endParaRPr lang="fr-FR" sz="2000" smtClean="0"/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Bilan musculaire du petit rond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28988"/>
          </a:xfrm>
        </p:spPr>
        <p:txBody>
          <a:bodyPr/>
          <a:lstStyle/>
          <a:p>
            <a:endParaRPr lang="fr-FR" smtClean="0"/>
          </a:p>
          <a:p>
            <a:r>
              <a:rPr lang="fr-FR" smtClean="0">
                <a:solidFill>
                  <a:srgbClr val="000000"/>
                </a:solidFill>
              </a:rPr>
              <a:t>Pas testable individuellement</a:t>
            </a:r>
          </a:p>
          <a:p>
            <a:r>
              <a:rPr lang="fr-FR" smtClean="0">
                <a:solidFill>
                  <a:srgbClr val="000000"/>
                </a:solidFill>
              </a:rPr>
              <a:t>Sa rupture isolée est exceptionnelle</a:t>
            </a:r>
          </a:p>
          <a:p>
            <a:r>
              <a:rPr lang="fr-FR" smtClean="0">
                <a:solidFill>
                  <a:srgbClr val="000000"/>
                </a:solidFill>
              </a:rPr>
              <a:t>Son atteinte majore le déficit de rotation</a:t>
            </a:r>
          </a:p>
          <a:p>
            <a:pPr>
              <a:buFontTx/>
              <a:buNone/>
            </a:pPr>
            <a:r>
              <a:rPr lang="fr-FR" smtClean="0">
                <a:solidFill>
                  <a:srgbClr val="000000"/>
                </a:solidFill>
              </a:rPr>
              <a:t>   externe lié à l’atteinte du sous épineux</a:t>
            </a:r>
          </a:p>
          <a:p>
            <a:endParaRPr lang="fr-FR" smtClean="0">
              <a:solidFill>
                <a:schemeClr val="hlink"/>
              </a:solidFill>
            </a:endParaRPr>
          </a:p>
          <a:p>
            <a:endParaRPr lang="fr-FR" smtClean="0">
              <a:solidFill>
                <a:schemeClr val="hlink"/>
              </a:solidFill>
            </a:endParaRPr>
          </a:p>
        </p:txBody>
      </p:sp>
      <p:sp>
        <p:nvSpPr>
          <p:cNvPr id="6656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000000"/>
                </a:solidFill>
              </a:rPr>
              <a:t>Signe du clairon (pathognomonique)</a:t>
            </a:r>
            <a:r>
              <a:rPr lang="fr-FR" sz="3200" smtClean="0">
                <a:solidFill>
                  <a:schemeClr val="hlink"/>
                </a:solidFill>
              </a:rPr>
              <a:t/>
            </a:r>
            <a:br>
              <a:rPr lang="fr-FR" sz="3200" smtClean="0">
                <a:solidFill>
                  <a:schemeClr val="hlink"/>
                </a:solidFill>
              </a:rPr>
            </a:br>
            <a:endParaRPr lang="fr-FR" sz="3200" smtClean="0">
              <a:solidFill>
                <a:schemeClr val="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557338"/>
            <a:ext cx="3779838" cy="4114800"/>
          </a:xfrm>
        </p:spPr>
        <p:txBody>
          <a:bodyPr/>
          <a:lstStyle/>
          <a:p>
            <a:pPr>
              <a:buFontTx/>
              <a:buNone/>
            </a:pPr>
            <a:r>
              <a:rPr lang="fr-FR" smtClean="0"/>
              <a:t>                                                 C</a:t>
            </a:r>
            <a:r>
              <a:rPr lang="fr-FR" sz="2800" smtClean="0">
                <a:solidFill>
                  <a:srgbClr val="000000"/>
                </a:solidFill>
              </a:rPr>
              <a:t>ompensation de la perte de rotation externe par élévation du bras en abduction pour amener la main à la bouche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73238"/>
            <a:ext cx="504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836613"/>
            <a:ext cx="7772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>
                <a:solidFill>
                  <a:srgbClr val="000000"/>
                </a:solidFill>
              </a:rPr>
              <a:t>Selon Walch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3200">
              <a:solidFill>
                <a:srgbClr val="00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3200">
                <a:solidFill>
                  <a:srgbClr val="000000"/>
                </a:solidFill>
              </a:rPr>
              <a:t>Portillon isolé: sensibilité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3200">
                <a:solidFill>
                  <a:srgbClr val="000000"/>
                </a:solidFill>
              </a:rPr>
              <a:t>    et spécificité de 100 % pour une rupture du sous épineux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3200">
                <a:solidFill>
                  <a:srgbClr val="000000"/>
                </a:solidFill>
              </a:rPr>
              <a:t>Association : portillon + clairon =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3200">
                <a:solidFill>
                  <a:srgbClr val="000000"/>
                </a:solidFill>
              </a:rPr>
              <a:t>   sensibilité 100 % et spécificité 93% pour rupture du sous épineux + petit rond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Bilan musculaire du sus épineux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>
                <a:solidFill>
                  <a:srgbClr val="000000"/>
                </a:solidFill>
              </a:rPr>
              <a:t>Amyotrophie de la fossette sus épineuse</a:t>
            </a:r>
          </a:p>
          <a:p>
            <a:r>
              <a:rPr lang="fr-FR" smtClean="0">
                <a:solidFill>
                  <a:srgbClr val="000000"/>
                </a:solidFill>
              </a:rPr>
              <a:t>Test de Job positif</a:t>
            </a:r>
          </a:p>
          <a:p>
            <a:r>
              <a:rPr lang="fr-FR" smtClean="0">
                <a:solidFill>
                  <a:srgbClr val="000000"/>
                </a:solidFill>
              </a:rPr>
              <a:t>N’est positif, si et seulement si le patient ne peut maintenir le bras à cause d’une faiblesse musculaire</a:t>
            </a:r>
          </a:p>
        </p:txBody>
      </p:sp>
      <p:sp>
        <p:nvSpPr>
          <p:cNvPr id="6963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2850" y="3797300"/>
            <a:ext cx="350838" cy="977900"/>
          </a:xfrm>
          <a:custGeom>
            <a:avLst/>
            <a:gdLst>
              <a:gd name="T0" fmla="*/ 34438 w 978"/>
              <a:gd name="T1" fmla="*/ 0 h 2716"/>
              <a:gd name="T2" fmla="*/ 25829 w 978"/>
              <a:gd name="T3" fmla="*/ 0 h 2716"/>
              <a:gd name="T4" fmla="*/ 17219 w 978"/>
              <a:gd name="T5" fmla="*/ 25564 h 2716"/>
              <a:gd name="T6" fmla="*/ 8610 w 978"/>
              <a:gd name="T7" fmla="*/ 51487 h 2716"/>
              <a:gd name="T8" fmla="*/ 17219 w 978"/>
              <a:gd name="T9" fmla="*/ 85692 h 2716"/>
              <a:gd name="T10" fmla="*/ 25829 w 978"/>
              <a:gd name="T11" fmla="*/ 119897 h 2716"/>
              <a:gd name="T12" fmla="*/ 42689 w 978"/>
              <a:gd name="T13" fmla="*/ 162743 h 2716"/>
              <a:gd name="T14" fmla="*/ 59908 w 978"/>
              <a:gd name="T15" fmla="*/ 214231 h 2716"/>
              <a:gd name="T16" fmla="*/ 77127 w 978"/>
              <a:gd name="T17" fmla="*/ 265718 h 2716"/>
              <a:gd name="T18" fmla="*/ 93987 w 978"/>
              <a:gd name="T19" fmla="*/ 342769 h 2716"/>
              <a:gd name="T20" fmla="*/ 102597 w 978"/>
              <a:gd name="T21" fmla="*/ 394256 h 2716"/>
              <a:gd name="T22" fmla="*/ 111206 w 978"/>
              <a:gd name="T23" fmla="*/ 437103 h 2716"/>
              <a:gd name="T24" fmla="*/ 119816 w 978"/>
              <a:gd name="T25" fmla="*/ 600206 h 2716"/>
              <a:gd name="T26" fmla="*/ 128425 w 978"/>
              <a:gd name="T27" fmla="*/ 634411 h 2716"/>
              <a:gd name="T28" fmla="*/ 128425 w 978"/>
              <a:gd name="T29" fmla="*/ 643052 h 2716"/>
              <a:gd name="T30" fmla="*/ 136676 w 978"/>
              <a:gd name="T31" fmla="*/ 668616 h 2716"/>
              <a:gd name="T32" fmla="*/ 145286 w 978"/>
              <a:gd name="T33" fmla="*/ 694539 h 2716"/>
              <a:gd name="T34" fmla="*/ 145286 w 978"/>
              <a:gd name="T35" fmla="*/ 703181 h 2716"/>
              <a:gd name="T36" fmla="*/ 153895 w 978"/>
              <a:gd name="T37" fmla="*/ 728744 h 2716"/>
              <a:gd name="T38" fmla="*/ 162505 w 978"/>
              <a:gd name="T39" fmla="*/ 762949 h 2716"/>
              <a:gd name="T40" fmla="*/ 171114 w 978"/>
              <a:gd name="T41" fmla="*/ 797154 h 2716"/>
              <a:gd name="T42" fmla="*/ 179365 w 978"/>
              <a:gd name="T43" fmla="*/ 831719 h 2716"/>
              <a:gd name="T44" fmla="*/ 179365 w 978"/>
              <a:gd name="T45" fmla="*/ 857283 h 2716"/>
              <a:gd name="T46" fmla="*/ 8610 w 978"/>
              <a:gd name="T47" fmla="*/ 780232 h 2716"/>
              <a:gd name="T48" fmla="*/ 0 w 978"/>
              <a:gd name="T49" fmla="*/ 780232 h 2716"/>
              <a:gd name="T50" fmla="*/ 8610 w 978"/>
              <a:gd name="T51" fmla="*/ 840360 h 2716"/>
              <a:gd name="T52" fmla="*/ 17219 w 978"/>
              <a:gd name="T53" fmla="*/ 840360 h 2716"/>
              <a:gd name="T54" fmla="*/ 25829 w 978"/>
              <a:gd name="T55" fmla="*/ 865924 h 2716"/>
              <a:gd name="T56" fmla="*/ 59908 w 978"/>
              <a:gd name="T57" fmla="*/ 891488 h 2716"/>
              <a:gd name="T58" fmla="*/ 93987 w 978"/>
              <a:gd name="T59" fmla="*/ 917411 h 2716"/>
              <a:gd name="T60" fmla="*/ 136676 w 978"/>
              <a:gd name="T61" fmla="*/ 942975 h 2716"/>
              <a:gd name="T62" fmla="*/ 171114 w 978"/>
              <a:gd name="T63" fmla="*/ 951616 h 2716"/>
              <a:gd name="T64" fmla="*/ 213803 w 978"/>
              <a:gd name="T65" fmla="*/ 968899 h 2716"/>
              <a:gd name="T66" fmla="*/ 222054 w 978"/>
              <a:gd name="T67" fmla="*/ 968899 h 2716"/>
              <a:gd name="T68" fmla="*/ 247882 w 978"/>
              <a:gd name="T69" fmla="*/ 977540 h 2716"/>
              <a:gd name="T70" fmla="*/ 265102 w 978"/>
              <a:gd name="T71" fmla="*/ 934334 h 2716"/>
              <a:gd name="T72" fmla="*/ 273352 w 978"/>
              <a:gd name="T73" fmla="*/ 908770 h 2716"/>
              <a:gd name="T74" fmla="*/ 290571 w 978"/>
              <a:gd name="T75" fmla="*/ 883206 h 2716"/>
              <a:gd name="T76" fmla="*/ 290571 w 978"/>
              <a:gd name="T77" fmla="*/ 865924 h 2716"/>
              <a:gd name="T78" fmla="*/ 299181 w 978"/>
              <a:gd name="T79" fmla="*/ 848641 h 2716"/>
              <a:gd name="T80" fmla="*/ 316041 w 978"/>
              <a:gd name="T81" fmla="*/ 823078 h 2716"/>
              <a:gd name="T82" fmla="*/ 316041 w 978"/>
              <a:gd name="T83" fmla="*/ 814437 h 2716"/>
              <a:gd name="T84" fmla="*/ 333260 w 978"/>
              <a:gd name="T85" fmla="*/ 788873 h 2716"/>
              <a:gd name="T86" fmla="*/ 341870 w 978"/>
              <a:gd name="T87" fmla="*/ 762949 h 2716"/>
              <a:gd name="T88" fmla="*/ 350479 w 978"/>
              <a:gd name="T89" fmla="*/ 754308 h 27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78"/>
              <a:gd name="T136" fmla="*/ 0 h 2716"/>
              <a:gd name="T137" fmla="*/ 978 w 978"/>
              <a:gd name="T138" fmla="*/ 2716 h 27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78" h="2716" extrusionOk="0">
                <a:moveTo>
                  <a:pt x="96" y="0"/>
                </a:moveTo>
                <a:cubicBezTo>
                  <a:pt x="88" y="0"/>
                  <a:pt x="80" y="0"/>
                  <a:pt x="72" y="0"/>
                </a:cubicBezTo>
                <a:cubicBezTo>
                  <a:pt x="54" y="30"/>
                  <a:pt x="55" y="26"/>
                  <a:pt x="48" y="71"/>
                </a:cubicBezTo>
                <a:cubicBezTo>
                  <a:pt x="34" y="94"/>
                  <a:pt x="27" y="92"/>
                  <a:pt x="24" y="143"/>
                </a:cubicBezTo>
                <a:cubicBezTo>
                  <a:pt x="21" y="192"/>
                  <a:pt x="31" y="199"/>
                  <a:pt x="48" y="238"/>
                </a:cubicBezTo>
                <a:cubicBezTo>
                  <a:pt x="62" y="270"/>
                  <a:pt x="61" y="300"/>
                  <a:pt x="72" y="333"/>
                </a:cubicBezTo>
                <a:cubicBezTo>
                  <a:pt x="87" y="377"/>
                  <a:pt x="106" y="403"/>
                  <a:pt x="119" y="452"/>
                </a:cubicBezTo>
                <a:cubicBezTo>
                  <a:pt x="131" y="498"/>
                  <a:pt x="154" y="545"/>
                  <a:pt x="167" y="595"/>
                </a:cubicBezTo>
                <a:cubicBezTo>
                  <a:pt x="178" y="639"/>
                  <a:pt x="201" y="692"/>
                  <a:pt x="215" y="738"/>
                </a:cubicBezTo>
                <a:cubicBezTo>
                  <a:pt x="236" y="806"/>
                  <a:pt x="258" y="881"/>
                  <a:pt x="262" y="952"/>
                </a:cubicBezTo>
                <a:cubicBezTo>
                  <a:pt x="265" y="1005"/>
                  <a:pt x="279" y="1054"/>
                  <a:pt x="286" y="1095"/>
                </a:cubicBezTo>
                <a:cubicBezTo>
                  <a:pt x="293" y="1135"/>
                  <a:pt x="305" y="1184"/>
                  <a:pt x="310" y="1214"/>
                </a:cubicBezTo>
                <a:cubicBezTo>
                  <a:pt x="335" y="1361"/>
                  <a:pt x="311" y="1530"/>
                  <a:pt x="334" y="1667"/>
                </a:cubicBezTo>
                <a:cubicBezTo>
                  <a:pt x="341" y="1706"/>
                  <a:pt x="350" y="1726"/>
                  <a:pt x="358" y="1762"/>
                </a:cubicBezTo>
                <a:cubicBezTo>
                  <a:pt x="358" y="1770"/>
                  <a:pt x="358" y="1778"/>
                  <a:pt x="358" y="1786"/>
                </a:cubicBezTo>
                <a:cubicBezTo>
                  <a:pt x="371" y="1808"/>
                  <a:pt x="375" y="1811"/>
                  <a:pt x="381" y="1857"/>
                </a:cubicBezTo>
                <a:cubicBezTo>
                  <a:pt x="395" y="1880"/>
                  <a:pt x="401" y="1879"/>
                  <a:pt x="405" y="1929"/>
                </a:cubicBezTo>
                <a:cubicBezTo>
                  <a:pt x="405" y="1937"/>
                  <a:pt x="405" y="1945"/>
                  <a:pt x="405" y="1953"/>
                </a:cubicBezTo>
                <a:cubicBezTo>
                  <a:pt x="418" y="1974"/>
                  <a:pt x="415" y="1985"/>
                  <a:pt x="429" y="2024"/>
                </a:cubicBezTo>
                <a:cubicBezTo>
                  <a:pt x="443" y="2064"/>
                  <a:pt x="450" y="2071"/>
                  <a:pt x="453" y="2119"/>
                </a:cubicBezTo>
                <a:cubicBezTo>
                  <a:pt x="455" y="2159"/>
                  <a:pt x="472" y="2185"/>
                  <a:pt x="477" y="2214"/>
                </a:cubicBezTo>
                <a:cubicBezTo>
                  <a:pt x="483" y="2252"/>
                  <a:pt x="494" y="2275"/>
                  <a:pt x="500" y="2310"/>
                </a:cubicBezTo>
                <a:cubicBezTo>
                  <a:pt x="504" y="2332"/>
                  <a:pt x="500" y="2359"/>
                  <a:pt x="500" y="2381"/>
                </a:cubicBezTo>
              </a:path>
              <a:path w="978" h="2716" extrusionOk="0">
                <a:moveTo>
                  <a:pt x="24" y="2167"/>
                </a:moveTo>
                <a:cubicBezTo>
                  <a:pt x="16" y="2167"/>
                  <a:pt x="8" y="2167"/>
                  <a:pt x="0" y="2167"/>
                </a:cubicBezTo>
                <a:cubicBezTo>
                  <a:pt x="0" y="2209"/>
                  <a:pt x="-20" y="2312"/>
                  <a:pt x="24" y="2334"/>
                </a:cubicBezTo>
                <a:cubicBezTo>
                  <a:pt x="32" y="2334"/>
                  <a:pt x="40" y="2334"/>
                  <a:pt x="48" y="2334"/>
                </a:cubicBezTo>
                <a:cubicBezTo>
                  <a:pt x="55" y="2377"/>
                  <a:pt x="52" y="2378"/>
                  <a:pt x="72" y="2405"/>
                </a:cubicBezTo>
                <a:cubicBezTo>
                  <a:pt x="102" y="2445"/>
                  <a:pt x="134" y="2447"/>
                  <a:pt x="167" y="2476"/>
                </a:cubicBezTo>
                <a:cubicBezTo>
                  <a:pt x="199" y="2504"/>
                  <a:pt x="226" y="2533"/>
                  <a:pt x="262" y="2548"/>
                </a:cubicBezTo>
                <a:cubicBezTo>
                  <a:pt x="303" y="2564"/>
                  <a:pt x="340" y="2605"/>
                  <a:pt x="381" y="2619"/>
                </a:cubicBezTo>
                <a:cubicBezTo>
                  <a:pt x="405" y="2627"/>
                  <a:pt x="455" y="2631"/>
                  <a:pt x="477" y="2643"/>
                </a:cubicBezTo>
                <a:cubicBezTo>
                  <a:pt x="512" y="2663"/>
                  <a:pt x="555" y="2686"/>
                  <a:pt x="596" y="2691"/>
                </a:cubicBezTo>
                <a:cubicBezTo>
                  <a:pt x="604" y="2691"/>
                  <a:pt x="611" y="2691"/>
                  <a:pt x="619" y="2691"/>
                </a:cubicBezTo>
                <a:cubicBezTo>
                  <a:pt x="623" y="2704"/>
                  <a:pt x="666" y="2743"/>
                  <a:pt x="691" y="2715"/>
                </a:cubicBezTo>
                <a:cubicBezTo>
                  <a:pt x="720" y="2682"/>
                  <a:pt x="718" y="2627"/>
                  <a:pt x="739" y="2595"/>
                </a:cubicBezTo>
                <a:cubicBezTo>
                  <a:pt x="762" y="2561"/>
                  <a:pt x="762" y="2566"/>
                  <a:pt x="762" y="2524"/>
                </a:cubicBezTo>
                <a:cubicBezTo>
                  <a:pt x="784" y="2517"/>
                  <a:pt x="800" y="2483"/>
                  <a:pt x="810" y="2453"/>
                </a:cubicBezTo>
                <a:cubicBezTo>
                  <a:pt x="810" y="2429"/>
                  <a:pt x="810" y="2421"/>
                  <a:pt x="810" y="2405"/>
                </a:cubicBezTo>
                <a:cubicBezTo>
                  <a:pt x="844" y="2394"/>
                  <a:pt x="834" y="2398"/>
                  <a:pt x="834" y="2357"/>
                </a:cubicBezTo>
                <a:cubicBezTo>
                  <a:pt x="855" y="2343"/>
                  <a:pt x="878" y="2314"/>
                  <a:pt x="881" y="2286"/>
                </a:cubicBezTo>
                <a:cubicBezTo>
                  <a:pt x="881" y="2278"/>
                  <a:pt x="881" y="2270"/>
                  <a:pt x="881" y="2262"/>
                </a:cubicBezTo>
                <a:cubicBezTo>
                  <a:pt x="918" y="2250"/>
                  <a:pt x="906" y="2225"/>
                  <a:pt x="929" y="2191"/>
                </a:cubicBezTo>
                <a:cubicBezTo>
                  <a:pt x="953" y="2156"/>
                  <a:pt x="953" y="2162"/>
                  <a:pt x="953" y="2119"/>
                </a:cubicBezTo>
                <a:cubicBezTo>
                  <a:pt x="977" y="2119"/>
                  <a:pt x="985" y="2119"/>
                  <a:pt x="977" y="209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59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46538" y="3908425"/>
            <a:ext cx="436562" cy="1098550"/>
          </a:xfrm>
          <a:custGeom>
            <a:avLst/>
            <a:gdLst>
              <a:gd name="T0" fmla="*/ 94062 w 1216"/>
              <a:gd name="T1" fmla="*/ 0 h 3049"/>
              <a:gd name="T2" fmla="*/ 51339 w 1216"/>
              <a:gd name="T3" fmla="*/ 0 h 3049"/>
              <a:gd name="T4" fmla="*/ 59955 w 1216"/>
              <a:gd name="T5" fmla="*/ 120340 h 3049"/>
              <a:gd name="T6" fmla="*/ 77188 w 1216"/>
              <a:gd name="T7" fmla="*/ 171862 h 3049"/>
              <a:gd name="T8" fmla="*/ 85805 w 1216"/>
              <a:gd name="T9" fmla="*/ 214738 h 3049"/>
              <a:gd name="T10" fmla="*/ 102678 w 1216"/>
              <a:gd name="T11" fmla="*/ 274547 h 3049"/>
              <a:gd name="T12" fmla="*/ 119911 w 1216"/>
              <a:gd name="T13" fmla="*/ 352012 h 3049"/>
              <a:gd name="T14" fmla="*/ 136785 w 1216"/>
              <a:gd name="T15" fmla="*/ 420468 h 3049"/>
              <a:gd name="T16" fmla="*/ 145401 w 1216"/>
              <a:gd name="T17" fmla="*/ 497932 h 3049"/>
              <a:gd name="T18" fmla="*/ 154017 w 1216"/>
              <a:gd name="T19" fmla="*/ 592331 h 3049"/>
              <a:gd name="T20" fmla="*/ 162634 w 1216"/>
              <a:gd name="T21" fmla="*/ 669435 h 3049"/>
              <a:gd name="T22" fmla="*/ 171250 w 1216"/>
              <a:gd name="T23" fmla="*/ 737891 h 3049"/>
              <a:gd name="T24" fmla="*/ 179866 w 1216"/>
              <a:gd name="T25" fmla="*/ 832289 h 3049"/>
              <a:gd name="T26" fmla="*/ 179866 w 1216"/>
              <a:gd name="T27" fmla="*/ 875165 h 3049"/>
              <a:gd name="T28" fmla="*/ 222589 w 1216"/>
              <a:gd name="T29" fmla="*/ 875165 h 3049"/>
              <a:gd name="T30" fmla="*/ 25849 w 1216"/>
              <a:gd name="T31" fmla="*/ 806708 h 3049"/>
              <a:gd name="T32" fmla="*/ 8616 w 1216"/>
              <a:gd name="T33" fmla="*/ 832289 h 3049"/>
              <a:gd name="T34" fmla="*/ 0 w 1216"/>
              <a:gd name="T35" fmla="*/ 858231 h 3049"/>
              <a:gd name="T36" fmla="*/ 8616 w 1216"/>
              <a:gd name="T37" fmla="*/ 918040 h 3049"/>
              <a:gd name="T38" fmla="*/ 17233 w 1216"/>
              <a:gd name="T39" fmla="*/ 943982 h 3049"/>
              <a:gd name="T40" fmla="*/ 43082 w 1216"/>
              <a:gd name="T41" fmla="*/ 960916 h 3049"/>
              <a:gd name="T42" fmla="*/ 59955 w 1216"/>
              <a:gd name="T43" fmla="*/ 986857 h 3049"/>
              <a:gd name="T44" fmla="*/ 94062 w 1216"/>
              <a:gd name="T45" fmla="*/ 1012439 h 3049"/>
              <a:gd name="T46" fmla="*/ 128527 w 1216"/>
              <a:gd name="T47" fmla="*/ 1038380 h 3049"/>
              <a:gd name="T48" fmla="*/ 154017 w 1216"/>
              <a:gd name="T49" fmla="*/ 1055314 h 3049"/>
              <a:gd name="T50" fmla="*/ 179866 w 1216"/>
              <a:gd name="T51" fmla="*/ 1072609 h 3049"/>
              <a:gd name="T52" fmla="*/ 205356 w 1216"/>
              <a:gd name="T53" fmla="*/ 1098190 h 3049"/>
              <a:gd name="T54" fmla="*/ 248079 w 1216"/>
              <a:gd name="T55" fmla="*/ 1081256 h 3049"/>
              <a:gd name="T56" fmla="*/ 265312 w 1216"/>
              <a:gd name="T57" fmla="*/ 1047027 h 3049"/>
              <a:gd name="T58" fmla="*/ 282186 w 1216"/>
              <a:gd name="T59" fmla="*/ 1012439 h 3049"/>
              <a:gd name="T60" fmla="*/ 299418 w 1216"/>
              <a:gd name="T61" fmla="*/ 986857 h 3049"/>
              <a:gd name="T62" fmla="*/ 316651 w 1216"/>
              <a:gd name="T63" fmla="*/ 960916 h 3049"/>
              <a:gd name="T64" fmla="*/ 333525 w 1216"/>
              <a:gd name="T65" fmla="*/ 935335 h 3049"/>
              <a:gd name="T66" fmla="*/ 342141 w 1216"/>
              <a:gd name="T67" fmla="*/ 909754 h 3049"/>
              <a:gd name="T68" fmla="*/ 350757 w 1216"/>
              <a:gd name="T69" fmla="*/ 883812 h 3049"/>
              <a:gd name="T70" fmla="*/ 367631 w 1216"/>
              <a:gd name="T71" fmla="*/ 858231 h 3049"/>
              <a:gd name="T72" fmla="*/ 384864 w 1216"/>
              <a:gd name="T73" fmla="*/ 832289 h 3049"/>
              <a:gd name="T74" fmla="*/ 402097 w 1216"/>
              <a:gd name="T75" fmla="*/ 815355 h 3049"/>
              <a:gd name="T76" fmla="*/ 410354 w 1216"/>
              <a:gd name="T77" fmla="*/ 789414 h 3049"/>
              <a:gd name="T78" fmla="*/ 436203 w 1216"/>
              <a:gd name="T79" fmla="*/ 780767 h 30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16"/>
              <a:gd name="T121" fmla="*/ 0 h 3049"/>
              <a:gd name="T122" fmla="*/ 1216 w 1216"/>
              <a:gd name="T123" fmla="*/ 3049 h 30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16" h="3049" extrusionOk="0">
                <a:moveTo>
                  <a:pt x="262" y="0"/>
                </a:moveTo>
                <a:cubicBezTo>
                  <a:pt x="222" y="0"/>
                  <a:pt x="183" y="0"/>
                  <a:pt x="143" y="0"/>
                </a:cubicBezTo>
                <a:cubicBezTo>
                  <a:pt x="143" y="116"/>
                  <a:pt x="149" y="224"/>
                  <a:pt x="167" y="334"/>
                </a:cubicBezTo>
                <a:cubicBezTo>
                  <a:pt x="175" y="386"/>
                  <a:pt x="207" y="431"/>
                  <a:pt x="215" y="477"/>
                </a:cubicBezTo>
                <a:cubicBezTo>
                  <a:pt x="223" y="518"/>
                  <a:pt x="227" y="556"/>
                  <a:pt x="239" y="596"/>
                </a:cubicBezTo>
                <a:cubicBezTo>
                  <a:pt x="256" y="652"/>
                  <a:pt x="266" y="706"/>
                  <a:pt x="286" y="762"/>
                </a:cubicBezTo>
                <a:cubicBezTo>
                  <a:pt x="312" y="835"/>
                  <a:pt x="315" y="906"/>
                  <a:pt x="334" y="977"/>
                </a:cubicBezTo>
                <a:cubicBezTo>
                  <a:pt x="352" y="1045"/>
                  <a:pt x="378" y="1102"/>
                  <a:pt x="381" y="1167"/>
                </a:cubicBezTo>
                <a:cubicBezTo>
                  <a:pt x="384" y="1232"/>
                  <a:pt x="392" y="1317"/>
                  <a:pt x="405" y="1382"/>
                </a:cubicBezTo>
                <a:cubicBezTo>
                  <a:pt x="423" y="1473"/>
                  <a:pt x="429" y="1550"/>
                  <a:pt x="429" y="1644"/>
                </a:cubicBezTo>
                <a:cubicBezTo>
                  <a:pt x="429" y="1723"/>
                  <a:pt x="443" y="1794"/>
                  <a:pt x="453" y="1858"/>
                </a:cubicBezTo>
                <a:cubicBezTo>
                  <a:pt x="463" y="1921"/>
                  <a:pt x="468" y="1995"/>
                  <a:pt x="477" y="2048"/>
                </a:cubicBezTo>
                <a:cubicBezTo>
                  <a:pt x="491" y="2131"/>
                  <a:pt x="491" y="2259"/>
                  <a:pt x="501" y="2310"/>
                </a:cubicBezTo>
                <a:cubicBezTo>
                  <a:pt x="508" y="2346"/>
                  <a:pt x="501" y="2392"/>
                  <a:pt x="501" y="2429"/>
                </a:cubicBezTo>
                <a:cubicBezTo>
                  <a:pt x="541" y="2429"/>
                  <a:pt x="580" y="2429"/>
                  <a:pt x="620" y="2429"/>
                </a:cubicBezTo>
              </a:path>
              <a:path w="1216" h="3049" extrusionOk="0">
                <a:moveTo>
                  <a:pt x="72" y="2239"/>
                </a:moveTo>
                <a:cubicBezTo>
                  <a:pt x="56" y="2266"/>
                  <a:pt x="40" y="2294"/>
                  <a:pt x="24" y="2310"/>
                </a:cubicBezTo>
                <a:cubicBezTo>
                  <a:pt x="-1" y="2335"/>
                  <a:pt x="3" y="2330"/>
                  <a:pt x="0" y="2382"/>
                </a:cubicBezTo>
                <a:cubicBezTo>
                  <a:pt x="-4" y="2448"/>
                  <a:pt x="13" y="2496"/>
                  <a:pt x="24" y="2548"/>
                </a:cubicBezTo>
                <a:cubicBezTo>
                  <a:pt x="33" y="2590"/>
                  <a:pt x="27" y="2594"/>
                  <a:pt x="48" y="2620"/>
                </a:cubicBezTo>
                <a:cubicBezTo>
                  <a:pt x="56" y="2630"/>
                  <a:pt x="109" y="2654"/>
                  <a:pt x="120" y="2667"/>
                </a:cubicBezTo>
                <a:cubicBezTo>
                  <a:pt x="138" y="2689"/>
                  <a:pt x="152" y="2724"/>
                  <a:pt x="167" y="2739"/>
                </a:cubicBezTo>
                <a:cubicBezTo>
                  <a:pt x="198" y="2770"/>
                  <a:pt x="234" y="2789"/>
                  <a:pt x="262" y="2810"/>
                </a:cubicBezTo>
                <a:cubicBezTo>
                  <a:pt x="297" y="2836"/>
                  <a:pt x="329" y="2855"/>
                  <a:pt x="358" y="2882"/>
                </a:cubicBezTo>
                <a:cubicBezTo>
                  <a:pt x="373" y="2896"/>
                  <a:pt x="405" y="2911"/>
                  <a:pt x="429" y="2929"/>
                </a:cubicBezTo>
                <a:cubicBezTo>
                  <a:pt x="448" y="2943"/>
                  <a:pt x="481" y="2961"/>
                  <a:pt x="501" y="2977"/>
                </a:cubicBezTo>
                <a:cubicBezTo>
                  <a:pt x="519" y="2991"/>
                  <a:pt x="570" y="3047"/>
                  <a:pt x="572" y="3048"/>
                </a:cubicBezTo>
                <a:cubicBezTo>
                  <a:pt x="638" y="3066"/>
                  <a:pt x="655" y="3040"/>
                  <a:pt x="691" y="3001"/>
                </a:cubicBezTo>
                <a:cubicBezTo>
                  <a:pt x="718" y="2971"/>
                  <a:pt x="719" y="2935"/>
                  <a:pt x="739" y="2906"/>
                </a:cubicBezTo>
                <a:cubicBezTo>
                  <a:pt x="759" y="2876"/>
                  <a:pt x="768" y="2836"/>
                  <a:pt x="786" y="2810"/>
                </a:cubicBezTo>
                <a:cubicBezTo>
                  <a:pt x="796" y="2796"/>
                  <a:pt x="813" y="2765"/>
                  <a:pt x="834" y="2739"/>
                </a:cubicBezTo>
                <a:cubicBezTo>
                  <a:pt x="861" y="2706"/>
                  <a:pt x="863" y="2688"/>
                  <a:pt x="882" y="2667"/>
                </a:cubicBezTo>
                <a:cubicBezTo>
                  <a:pt x="891" y="2657"/>
                  <a:pt x="922" y="2619"/>
                  <a:pt x="929" y="2596"/>
                </a:cubicBezTo>
                <a:cubicBezTo>
                  <a:pt x="941" y="2555"/>
                  <a:pt x="931" y="2552"/>
                  <a:pt x="953" y="2525"/>
                </a:cubicBezTo>
                <a:cubicBezTo>
                  <a:pt x="974" y="2499"/>
                  <a:pt x="959" y="2488"/>
                  <a:pt x="977" y="2453"/>
                </a:cubicBezTo>
                <a:cubicBezTo>
                  <a:pt x="982" y="2442"/>
                  <a:pt x="1013" y="2396"/>
                  <a:pt x="1024" y="2382"/>
                </a:cubicBezTo>
                <a:cubicBezTo>
                  <a:pt x="1043" y="2358"/>
                  <a:pt x="1041" y="2341"/>
                  <a:pt x="1072" y="2310"/>
                </a:cubicBezTo>
                <a:cubicBezTo>
                  <a:pt x="1088" y="2294"/>
                  <a:pt x="1104" y="2279"/>
                  <a:pt x="1120" y="2263"/>
                </a:cubicBezTo>
                <a:cubicBezTo>
                  <a:pt x="1127" y="2256"/>
                  <a:pt x="1137" y="2195"/>
                  <a:pt x="1143" y="2191"/>
                </a:cubicBezTo>
                <a:cubicBezTo>
                  <a:pt x="1161" y="2180"/>
                  <a:pt x="1192" y="2181"/>
                  <a:pt x="1215" y="216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0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7013" y="2151063"/>
            <a:ext cx="1397000" cy="1423987"/>
          </a:xfrm>
          <a:custGeom>
            <a:avLst/>
            <a:gdLst>
              <a:gd name="T0" fmla="*/ 1362453 w 3882"/>
              <a:gd name="T1" fmla="*/ 1414984 h 3954"/>
              <a:gd name="T2" fmla="*/ 1294078 w 3882"/>
              <a:gd name="T3" fmla="*/ 1303341 h 3954"/>
              <a:gd name="T4" fmla="*/ 1216707 w 3882"/>
              <a:gd name="T5" fmla="*/ 1071772 h 3954"/>
              <a:gd name="T6" fmla="*/ 1122422 w 3882"/>
              <a:gd name="T7" fmla="*/ 746207 h 3954"/>
              <a:gd name="T8" fmla="*/ 1045411 w 3882"/>
              <a:gd name="T9" fmla="*/ 385708 h 3954"/>
              <a:gd name="T10" fmla="*/ 1019860 w 3882"/>
              <a:gd name="T11" fmla="*/ 325925 h 3954"/>
              <a:gd name="T12" fmla="*/ 899665 w 3882"/>
              <a:gd name="T13" fmla="*/ 531564 h 3954"/>
              <a:gd name="T14" fmla="*/ 899665 w 3882"/>
              <a:gd name="T15" fmla="*/ 385708 h 3954"/>
              <a:gd name="T16" fmla="*/ 951126 w 3882"/>
              <a:gd name="T17" fmla="*/ 197356 h 3954"/>
              <a:gd name="T18" fmla="*/ 959763 w 3882"/>
              <a:gd name="T19" fmla="*/ 128569 h 3954"/>
              <a:gd name="T20" fmla="*/ 1011224 w 3882"/>
              <a:gd name="T21" fmla="*/ 257139 h 3954"/>
              <a:gd name="T22" fmla="*/ 1054048 w 3882"/>
              <a:gd name="T23" fmla="*/ 368782 h 3954"/>
              <a:gd name="T24" fmla="*/ 1096872 w 3882"/>
              <a:gd name="T25" fmla="*/ 428925 h 3954"/>
              <a:gd name="T26" fmla="*/ 1139696 w 3882"/>
              <a:gd name="T27" fmla="*/ 471781 h 3954"/>
              <a:gd name="T28" fmla="*/ 1191157 w 3882"/>
              <a:gd name="T29" fmla="*/ 505994 h 3954"/>
              <a:gd name="T30" fmla="*/ 351229 w 3882"/>
              <a:gd name="T31" fmla="*/ 1226271 h 3954"/>
              <a:gd name="T32" fmla="*/ 308405 w 3882"/>
              <a:gd name="T33" fmla="*/ 1063489 h 3954"/>
              <a:gd name="T34" fmla="*/ 248308 w 3882"/>
              <a:gd name="T35" fmla="*/ 780420 h 3954"/>
              <a:gd name="T36" fmla="*/ 171296 w 3882"/>
              <a:gd name="T37" fmla="*/ 411638 h 3954"/>
              <a:gd name="T38" fmla="*/ 145746 w 3882"/>
              <a:gd name="T39" fmla="*/ 299995 h 3954"/>
              <a:gd name="T40" fmla="*/ 60098 w 3882"/>
              <a:gd name="T41" fmla="*/ 505994 h 3954"/>
              <a:gd name="T42" fmla="*/ 8637 w 3882"/>
              <a:gd name="T43" fmla="*/ 497351 h 3954"/>
              <a:gd name="T44" fmla="*/ 8637 w 3882"/>
              <a:gd name="T45" fmla="*/ 299995 h 3954"/>
              <a:gd name="T46" fmla="*/ 51461 w 3882"/>
              <a:gd name="T47" fmla="*/ 128569 h 3954"/>
              <a:gd name="T48" fmla="*/ 102922 w 3882"/>
              <a:gd name="T49" fmla="*/ 17287 h 3954"/>
              <a:gd name="T50" fmla="*/ 128472 w 3882"/>
              <a:gd name="T51" fmla="*/ 42856 h 3954"/>
              <a:gd name="T52" fmla="*/ 162659 w 3882"/>
              <a:gd name="T53" fmla="*/ 154499 h 3954"/>
              <a:gd name="T54" fmla="*/ 197207 w 3882"/>
              <a:gd name="T55" fmla="*/ 222926 h 3954"/>
              <a:gd name="T56" fmla="*/ 240031 w 3882"/>
              <a:gd name="T57" fmla="*/ 308639 h 3954"/>
              <a:gd name="T58" fmla="*/ 274218 w 3882"/>
              <a:gd name="T59" fmla="*/ 377425 h 3954"/>
              <a:gd name="T60" fmla="*/ 317042 w 3882"/>
              <a:gd name="T61" fmla="*/ 445851 h 3954"/>
              <a:gd name="T62" fmla="*/ 385417 w 3882"/>
              <a:gd name="T63" fmla="*/ 480064 h 39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82"/>
              <a:gd name="T97" fmla="*/ 0 h 3954"/>
              <a:gd name="T98" fmla="*/ 3882 w 3882"/>
              <a:gd name="T99" fmla="*/ 3954 h 39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82" h="3954" extrusionOk="0">
                <a:moveTo>
                  <a:pt x="3881" y="3953"/>
                </a:moveTo>
                <a:cubicBezTo>
                  <a:pt x="3827" y="3943"/>
                  <a:pt x="3815" y="3950"/>
                  <a:pt x="3786" y="3929"/>
                </a:cubicBezTo>
                <a:cubicBezTo>
                  <a:pt x="3734" y="3891"/>
                  <a:pt x="3751" y="3857"/>
                  <a:pt x="3715" y="3810"/>
                </a:cubicBezTo>
                <a:cubicBezTo>
                  <a:pt x="3666" y="3747"/>
                  <a:pt x="3633" y="3703"/>
                  <a:pt x="3596" y="3619"/>
                </a:cubicBezTo>
                <a:cubicBezTo>
                  <a:pt x="3563" y="3544"/>
                  <a:pt x="3554" y="3451"/>
                  <a:pt x="3524" y="3381"/>
                </a:cubicBezTo>
                <a:cubicBezTo>
                  <a:pt x="3467" y="3247"/>
                  <a:pt x="3418" y="3120"/>
                  <a:pt x="3381" y="2976"/>
                </a:cubicBezTo>
                <a:cubicBezTo>
                  <a:pt x="3345" y="2839"/>
                  <a:pt x="3300" y="2705"/>
                  <a:pt x="3262" y="2572"/>
                </a:cubicBezTo>
                <a:cubicBezTo>
                  <a:pt x="3215" y="2408"/>
                  <a:pt x="3159" y="2237"/>
                  <a:pt x="3119" y="2072"/>
                </a:cubicBezTo>
                <a:cubicBezTo>
                  <a:pt x="3075" y="1893"/>
                  <a:pt x="3061" y="1705"/>
                  <a:pt x="3024" y="1524"/>
                </a:cubicBezTo>
                <a:cubicBezTo>
                  <a:pt x="2992" y="1370"/>
                  <a:pt x="2948" y="1222"/>
                  <a:pt x="2905" y="1071"/>
                </a:cubicBezTo>
                <a:cubicBezTo>
                  <a:pt x="2891" y="1021"/>
                  <a:pt x="2876" y="972"/>
                  <a:pt x="2857" y="929"/>
                </a:cubicBezTo>
                <a:cubicBezTo>
                  <a:pt x="2857" y="905"/>
                  <a:pt x="2857" y="897"/>
                  <a:pt x="2834" y="905"/>
                </a:cubicBezTo>
              </a:path>
              <a:path w="3882" h="3954" extrusionOk="0">
                <a:moveTo>
                  <a:pt x="2548" y="1452"/>
                </a:moveTo>
                <a:cubicBezTo>
                  <a:pt x="2528" y="1467"/>
                  <a:pt x="2520" y="1461"/>
                  <a:pt x="2500" y="1476"/>
                </a:cubicBezTo>
                <a:cubicBezTo>
                  <a:pt x="2486" y="1453"/>
                  <a:pt x="2479" y="1455"/>
                  <a:pt x="2476" y="1405"/>
                </a:cubicBezTo>
                <a:cubicBezTo>
                  <a:pt x="2469" y="1289"/>
                  <a:pt x="2487" y="1182"/>
                  <a:pt x="2500" y="1071"/>
                </a:cubicBezTo>
                <a:cubicBezTo>
                  <a:pt x="2513" y="961"/>
                  <a:pt x="2542" y="869"/>
                  <a:pt x="2572" y="762"/>
                </a:cubicBezTo>
                <a:cubicBezTo>
                  <a:pt x="2590" y="696"/>
                  <a:pt x="2631" y="607"/>
                  <a:pt x="2643" y="548"/>
                </a:cubicBezTo>
                <a:cubicBezTo>
                  <a:pt x="2651" y="509"/>
                  <a:pt x="2661" y="460"/>
                  <a:pt x="2667" y="429"/>
                </a:cubicBezTo>
                <a:cubicBezTo>
                  <a:pt x="2672" y="406"/>
                  <a:pt x="2664" y="380"/>
                  <a:pt x="2667" y="357"/>
                </a:cubicBezTo>
                <a:cubicBezTo>
                  <a:pt x="2692" y="389"/>
                  <a:pt x="2714" y="425"/>
                  <a:pt x="2738" y="476"/>
                </a:cubicBezTo>
                <a:cubicBezTo>
                  <a:pt x="2768" y="540"/>
                  <a:pt x="2796" y="641"/>
                  <a:pt x="2810" y="714"/>
                </a:cubicBezTo>
                <a:cubicBezTo>
                  <a:pt x="2821" y="770"/>
                  <a:pt x="2835" y="829"/>
                  <a:pt x="2857" y="881"/>
                </a:cubicBezTo>
                <a:cubicBezTo>
                  <a:pt x="2878" y="930"/>
                  <a:pt x="2898" y="986"/>
                  <a:pt x="2929" y="1024"/>
                </a:cubicBezTo>
                <a:cubicBezTo>
                  <a:pt x="2961" y="1063"/>
                  <a:pt x="2955" y="1092"/>
                  <a:pt x="2976" y="1119"/>
                </a:cubicBezTo>
                <a:cubicBezTo>
                  <a:pt x="3001" y="1151"/>
                  <a:pt x="3032" y="1175"/>
                  <a:pt x="3048" y="1191"/>
                </a:cubicBezTo>
                <a:cubicBezTo>
                  <a:pt x="3063" y="1206"/>
                  <a:pt x="3092" y="1234"/>
                  <a:pt x="3119" y="1262"/>
                </a:cubicBezTo>
                <a:cubicBezTo>
                  <a:pt x="3126" y="1269"/>
                  <a:pt x="3162" y="1307"/>
                  <a:pt x="3167" y="1310"/>
                </a:cubicBezTo>
                <a:cubicBezTo>
                  <a:pt x="3199" y="1330"/>
                  <a:pt x="3219" y="1338"/>
                  <a:pt x="3238" y="1357"/>
                </a:cubicBezTo>
                <a:cubicBezTo>
                  <a:pt x="3253" y="1372"/>
                  <a:pt x="3277" y="1397"/>
                  <a:pt x="3310" y="1405"/>
                </a:cubicBezTo>
                <a:cubicBezTo>
                  <a:pt x="3334" y="1405"/>
                  <a:pt x="3341" y="1405"/>
                  <a:pt x="3357" y="1405"/>
                </a:cubicBezTo>
              </a:path>
              <a:path w="3882" h="3954" extrusionOk="0">
                <a:moveTo>
                  <a:pt x="976" y="3405"/>
                </a:moveTo>
                <a:cubicBezTo>
                  <a:pt x="969" y="3344"/>
                  <a:pt x="944" y="3296"/>
                  <a:pt x="929" y="3238"/>
                </a:cubicBezTo>
                <a:cubicBezTo>
                  <a:pt x="905" y="3145"/>
                  <a:pt x="887" y="3047"/>
                  <a:pt x="857" y="2953"/>
                </a:cubicBezTo>
                <a:cubicBezTo>
                  <a:pt x="822" y="2845"/>
                  <a:pt x="817" y="2731"/>
                  <a:pt x="786" y="2619"/>
                </a:cubicBezTo>
                <a:cubicBezTo>
                  <a:pt x="745" y="2467"/>
                  <a:pt x="715" y="2318"/>
                  <a:pt x="690" y="2167"/>
                </a:cubicBezTo>
                <a:cubicBezTo>
                  <a:pt x="655" y="1958"/>
                  <a:pt x="601" y="1756"/>
                  <a:pt x="571" y="1548"/>
                </a:cubicBezTo>
                <a:cubicBezTo>
                  <a:pt x="551" y="1413"/>
                  <a:pt x="508" y="1275"/>
                  <a:pt x="476" y="1143"/>
                </a:cubicBezTo>
                <a:cubicBezTo>
                  <a:pt x="456" y="1062"/>
                  <a:pt x="439" y="985"/>
                  <a:pt x="429" y="905"/>
                </a:cubicBezTo>
                <a:cubicBezTo>
                  <a:pt x="425" y="869"/>
                  <a:pt x="407" y="841"/>
                  <a:pt x="405" y="833"/>
                </a:cubicBezTo>
                <a:cubicBezTo>
                  <a:pt x="405" y="825"/>
                  <a:pt x="405" y="818"/>
                  <a:pt x="405" y="810"/>
                </a:cubicBezTo>
              </a:path>
              <a:path w="3882" h="3954" extrusionOk="0">
                <a:moveTo>
                  <a:pt x="167" y="1405"/>
                </a:moveTo>
                <a:cubicBezTo>
                  <a:pt x="135" y="1410"/>
                  <a:pt x="126" y="1423"/>
                  <a:pt x="95" y="1429"/>
                </a:cubicBezTo>
                <a:cubicBezTo>
                  <a:pt x="46" y="1439"/>
                  <a:pt x="36" y="1420"/>
                  <a:pt x="24" y="1381"/>
                </a:cubicBezTo>
                <a:cubicBezTo>
                  <a:pt x="10" y="1336"/>
                  <a:pt x="3" y="1260"/>
                  <a:pt x="0" y="1214"/>
                </a:cubicBezTo>
                <a:cubicBezTo>
                  <a:pt x="-7" y="1083"/>
                  <a:pt x="9" y="959"/>
                  <a:pt x="24" y="833"/>
                </a:cubicBezTo>
                <a:cubicBezTo>
                  <a:pt x="36" y="728"/>
                  <a:pt x="55" y="625"/>
                  <a:pt x="95" y="524"/>
                </a:cubicBezTo>
                <a:cubicBezTo>
                  <a:pt x="120" y="459"/>
                  <a:pt x="127" y="420"/>
                  <a:pt x="143" y="357"/>
                </a:cubicBezTo>
                <a:cubicBezTo>
                  <a:pt x="155" y="308"/>
                  <a:pt x="188" y="243"/>
                  <a:pt x="214" y="190"/>
                </a:cubicBezTo>
                <a:cubicBezTo>
                  <a:pt x="239" y="141"/>
                  <a:pt x="264" y="92"/>
                  <a:pt x="286" y="48"/>
                </a:cubicBezTo>
                <a:cubicBezTo>
                  <a:pt x="286" y="21"/>
                  <a:pt x="288" y="11"/>
                  <a:pt x="309" y="0"/>
                </a:cubicBezTo>
                <a:cubicBezTo>
                  <a:pt x="325" y="35"/>
                  <a:pt x="350" y="76"/>
                  <a:pt x="357" y="119"/>
                </a:cubicBezTo>
                <a:cubicBezTo>
                  <a:pt x="366" y="171"/>
                  <a:pt x="363" y="212"/>
                  <a:pt x="381" y="262"/>
                </a:cubicBezTo>
                <a:cubicBezTo>
                  <a:pt x="405" y="327"/>
                  <a:pt x="422" y="366"/>
                  <a:pt x="452" y="429"/>
                </a:cubicBezTo>
                <a:cubicBezTo>
                  <a:pt x="467" y="461"/>
                  <a:pt x="483" y="491"/>
                  <a:pt x="500" y="524"/>
                </a:cubicBezTo>
                <a:cubicBezTo>
                  <a:pt x="519" y="562"/>
                  <a:pt x="539" y="577"/>
                  <a:pt x="548" y="619"/>
                </a:cubicBezTo>
                <a:cubicBezTo>
                  <a:pt x="563" y="687"/>
                  <a:pt x="590" y="679"/>
                  <a:pt x="619" y="738"/>
                </a:cubicBezTo>
                <a:cubicBezTo>
                  <a:pt x="636" y="771"/>
                  <a:pt x="647" y="828"/>
                  <a:pt x="667" y="857"/>
                </a:cubicBezTo>
                <a:cubicBezTo>
                  <a:pt x="684" y="882"/>
                  <a:pt x="696" y="912"/>
                  <a:pt x="714" y="952"/>
                </a:cubicBezTo>
                <a:cubicBezTo>
                  <a:pt x="724" y="975"/>
                  <a:pt x="749" y="1031"/>
                  <a:pt x="762" y="1048"/>
                </a:cubicBezTo>
                <a:cubicBezTo>
                  <a:pt x="789" y="1082"/>
                  <a:pt x="823" y="1125"/>
                  <a:pt x="833" y="1143"/>
                </a:cubicBezTo>
                <a:cubicBezTo>
                  <a:pt x="851" y="1175"/>
                  <a:pt x="858" y="1205"/>
                  <a:pt x="881" y="1238"/>
                </a:cubicBezTo>
                <a:cubicBezTo>
                  <a:pt x="898" y="1262"/>
                  <a:pt x="896" y="1282"/>
                  <a:pt x="929" y="1310"/>
                </a:cubicBezTo>
                <a:cubicBezTo>
                  <a:pt x="962" y="1339"/>
                  <a:pt x="1004" y="1333"/>
                  <a:pt x="1071" y="1333"/>
                </a:cubicBezTo>
              </a:path>
            </a:pathLst>
          </a:custGeom>
          <a:noFill/>
          <a:ln w="19050" cap="rnd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0661" name="Picture 8" descr="LaFosse_job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457200"/>
            <a:ext cx="7056438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LaFosse_job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53149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268413"/>
            <a:ext cx="3695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268413"/>
            <a:ext cx="25193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Bilan musculaire de la longue portion du biceps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Palpation de la gouttière douloureuse</a:t>
            </a:r>
          </a:p>
          <a:p>
            <a:r>
              <a:rPr lang="fr-FR" smtClean="0">
                <a:solidFill>
                  <a:srgbClr val="000000"/>
                </a:solidFill>
              </a:rPr>
              <a:t>Palm up test</a:t>
            </a:r>
          </a:p>
          <a:p>
            <a:r>
              <a:rPr lang="fr-FR" smtClean="0">
                <a:solidFill>
                  <a:srgbClr val="000000"/>
                </a:solidFill>
              </a:rPr>
              <a:t>Signe de la boule, </a:t>
            </a:r>
          </a:p>
          <a:p>
            <a:pPr>
              <a:buFontTx/>
              <a:buNone/>
            </a:pPr>
            <a:r>
              <a:rPr lang="fr-FR" smtClean="0">
                <a:solidFill>
                  <a:srgbClr val="000000"/>
                </a:solidFill>
              </a:rPr>
              <a:t> témoin d’une rupture</a:t>
            </a:r>
          </a:p>
        </p:txBody>
      </p:sp>
      <p:pic>
        <p:nvPicPr>
          <p:cNvPr id="72708" name="Picture 4" descr="LaFosse_crosspalmup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0" y="2670175"/>
            <a:ext cx="38671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371600" y="6245225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Bilan musculaire de la longue portion du biceps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291512" cy="41148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Supination forcée contre résistance, bras </a:t>
            </a:r>
            <a:r>
              <a:rPr lang="fr-FR" smtClean="0">
                <a:solidFill>
                  <a:srgbClr val="000000"/>
                </a:solidFill>
              </a:rPr>
              <a:t>positionné</a:t>
            </a:r>
            <a:r>
              <a:rPr lang="en-US" smtClean="0">
                <a:solidFill>
                  <a:srgbClr val="000000"/>
                </a:solidFill>
              </a:rPr>
              <a:t> en abduction, RE à 90° </a:t>
            </a:r>
          </a:p>
          <a:p>
            <a:r>
              <a:rPr lang="en-US" smtClean="0">
                <a:solidFill>
                  <a:srgbClr val="000000"/>
                </a:solidFill>
              </a:rPr>
              <a:t>Signe d’ARES : 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Abduction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Rotation externe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Supination</a:t>
            </a:r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73732" name="Picture 4" descr="FIG 002 AR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41663"/>
            <a:ext cx="339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24000" y="6245225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6)  Tests de conflit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4114800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Indissociable de l’examen de la coiffe</a:t>
            </a:r>
          </a:p>
          <a:p>
            <a:r>
              <a:rPr lang="fr-FR" smtClean="0">
                <a:solidFill>
                  <a:srgbClr val="000000"/>
                </a:solidFill>
              </a:rPr>
              <a:t>Arguments supplémentaires en cas de conflit sans rupture, de forme frustre.</a:t>
            </a:r>
          </a:p>
          <a:p>
            <a:r>
              <a:rPr lang="fr-FR" smtClean="0">
                <a:solidFill>
                  <a:srgbClr val="000000"/>
                </a:solidFill>
              </a:rPr>
              <a:t>Recherche un conflit en rotation interne.</a:t>
            </a:r>
          </a:p>
          <a:p>
            <a:endParaRPr lang="fr-FR" smtClean="0">
              <a:solidFill>
                <a:srgbClr val="000000"/>
              </a:solidFill>
            </a:endParaRPr>
          </a:p>
          <a:p>
            <a:r>
              <a:rPr lang="fr-FR" u="sng" smtClean="0">
                <a:solidFill>
                  <a:srgbClr val="000000"/>
                </a:solidFill>
              </a:rPr>
              <a:t>Test de Neer</a:t>
            </a:r>
          </a:p>
          <a:p>
            <a:r>
              <a:rPr lang="fr-FR" smtClean="0">
                <a:solidFill>
                  <a:srgbClr val="000000"/>
                </a:solidFill>
              </a:rPr>
              <a:t>Avec un arc douloureux</a:t>
            </a:r>
          </a:p>
          <a:p>
            <a:endParaRPr lang="fr-FR" smtClean="0">
              <a:solidFill>
                <a:schemeClr val="hlink"/>
              </a:solidFill>
            </a:endParaRP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143250"/>
            <a:ext cx="3200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990600" y="609600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r>
              <a:rPr lang="fr-FR" u="sng" smtClean="0">
                <a:solidFill>
                  <a:srgbClr val="000000"/>
                </a:solidFill>
              </a:rPr>
              <a:t>Signe de Yocum</a:t>
            </a:r>
          </a:p>
          <a:p>
            <a:endParaRPr lang="fr-FR" smtClean="0">
              <a:solidFill>
                <a:schemeClr val="hlink"/>
              </a:solidFill>
            </a:endParaRPr>
          </a:p>
          <a:p>
            <a:endParaRPr lang="fr-FR" smtClean="0">
              <a:solidFill>
                <a:schemeClr val="hlink"/>
              </a:solidFill>
            </a:endParaRPr>
          </a:p>
        </p:txBody>
      </p:sp>
      <p:pic>
        <p:nvPicPr>
          <p:cNvPr id="75779" name="Picture 4" descr="LaFosse_YOKUM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877888"/>
            <a:ext cx="541337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62000" y="62293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/>
              <a:t>Un point important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3"/>
            <a:ext cx="8532813" cy="4110037"/>
          </a:xfrm>
        </p:spPr>
        <p:txBody>
          <a:bodyPr/>
          <a:lstStyle/>
          <a:p>
            <a:pPr eaLnBrk="1" hangingPunct="1"/>
            <a:r>
              <a:rPr lang="fr-FR" sz="2400" smtClean="0"/>
              <a:t>Le </a:t>
            </a:r>
            <a:r>
              <a:rPr lang="fr-FR" sz="2400" b="1" u="sng" smtClean="0"/>
              <a:t>ligament gléno - huméral inférieur</a:t>
            </a:r>
            <a:r>
              <a:rPr lang="fr-FR" sz="2400" b="1" smtClean="0"/>
              <a:t> </a:t>
            </a:r>
            <a:r>
              <a:rPr lang="fr-FR" sz="2400" smtClean="0"/>
              <a:t>:</a:t>
            </a:r>
          </a:p>
          <a:p>
            <a:pPr eaLnBrk="1" hangingPunct="1"/>
            <a:endParaRPr lang="fr-FR" sz="2400" smtClean="0"/>
          </a:p>
          <a:p>
            <a:pPr lvl="1" eaLnBrk="1" hangingPunct="1"/>
            <a:r>
              <a:rPr lang="fr-FR" sz="2400" smtClean="0"/>
              <a:t>Capital pour la stabilité antéro - inférieure de l ’épaule</a:t>
            </a:r>
          </a:p>
          <a:p>
            <a:pPr lvl="1" eaLnBrk="1" hangingPunct="1"/>
            <a:endParaRPr lang="fr-FR" sz="2400" smtClean="0"/>
          </a:p>
          <a:p>
            <a:pPr lvl="1" eaLnBrk="1" hangingPunct="1"/>
            <a:r>
              <a:rPr lang="fr-FR" sz="2400" smtClean="0"/>
              <a:t>Forme avec la partie antéro - inférieure du bourrelet un véritable verrou , le complexe capsulo - labral de TURKEL, seul a s ’opposer à la luxation antérieure quand le membre supérieur est en Abduction - Rotation externe, au delà de 90°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fr-FR" u="sng" smtClean="0">
                <a:solidFill>
                  <a:srgbClr val="000000"/>
                </a:solidFill>
              </a:rPr>
              <a:t>Signe de Hawkins</a:t>
            </a:r>
          </a:p>
          <a:p>
            <a:r>
              <a:rPr lang="fr-FR" smtClean="0">
                <a:solidFill>
                  <a:srgbClr val="000000"/>
                </a:solidFill>
              </a:rPr>
              <a:t>Rotation interne forcée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828800"/>
            <a:ext cx="39020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Bibliographie</a:t>
            </a:r>
          </a:p>
        </p:txBody>
      </p:sp>
      <p:sp>
        <p:nvSpPr>
          <p:cNvPr id="778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hlinkClick r:id="rId2"/>
              </a:rPr>
              <a:t>www.clubortho.fr</a:t>
            </a:r>
            <a:endParaRPr lang="fr-FR" smtClean="0"/>
          </a:p>
          <a:p>
            <a:r>
              <a:rPr lang="fr-FR" smtClean="0">
                <a:hlinkClick r:id="rId3"/>
              </a:rPr>
              <a:t>http://www.msport.net/</a:t>
            </a:r>
            <a:endParaRPr lang="fr-FR" smtClean="0"/>
          </a:p>
          <a:p>
            <a:r>
              <a:rPr lang="fr-FR" smtClean="0"/>
              <a:t>Iconographie et schémas personnels</a:t>
            </a:r>
          </a:p>
          <a:p>
            <a:r>
              <a:rPr lang="fr-FR" smtClean="0">
                <a:hlinkClick r:id="rId4"/>
              </a:rPr>
              <a:t>http://www.chirurgiemain.fr/</a:t>
            </a:r>
            <a:endParaRPr lang="fr-FR" smtClean="0"/>
          </a:p>
          <a:p>
            <a:r>
              <a:rPr lang="fr-FR" smtClean="0">
                <a:hlinkClick r:id="rId5"/>
              </a:rPr>
              <a:t>http://membres.multimania.fr/</a:t>
            </a:r>
            <a:endParaRPr lang="fr-FR" smtClean="0"/>
          </a:p>
          <a:p>
            <a:r>
              <a:rPr lang="fr-FR" smtClean="0">
                <a:hlinkClick r:id="rId6"/>
              </a:rPr>
              <a:t>http://www.pendantlapause.com/</a:t>
            </a:r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7782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1463"/>
            <a:ext cx="8229600" cy="719137"/>
          </a:xfrm>
        </p:spPr>
        <p:txBody>
          <a:bodyPr/>
          <a:lstStyle/>
          <a:p>
            <a:pPr eaLnBrk="1" hangingPunct="1"/>
            <a:r>
              <a:rPr lang="fr-FR" smtClean="0"/>
              <a:t>La coiffe des rotateurs</a:t>
            </a:r>
          </a:p>
          <a:p>
            <a:pPr eaLnBrk="1" hangingPunct="1">
              <a:buFontTx/>
              <a:buNone/>
            </a:pPr>
            <a:endParaRPr lang="fr-FR" smtClean="0"/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1419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1- Sub scapulaire</a:t>
            </a:r>
          </a:p>
          <a:p>
            <a:r>
              <a:rPr lang="fr-FR" sz="1400"/>
              <a:t>2- Supra épineux</a:t>
            </a:r>
          </a:p>
          <a:p>
            <a:r>
              <a:rPr lang="fr-FR" sz="1400"/>
              <a:t>3- Infra épineux</a:t>
            </a:r>
          </a:p>
          <a:p>
            <a:r>
              <a:rPr lang="fr-FR" sz="1400"/>
              <a:t>4- Petit rond</a:t>
            </a:r>
          </a:p>
          <a:p>
            <a:r>
              <a:rPr lang="fr-FR" sz="1400"/>
              <a:t>6- Triceps </a:t>
            </a:r>
          </a:p>
          <a:p>
            <a:r>
              <a:rPr lang="fr-FR" sz="1400"/>
              <a:t>7- Biceps</a:t>
            </a:r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5486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845050"/>
          </a:xfrm>
        </p:spPr>
        <p:txBody>
          <a:bodyPr/>
          <a:lstStyle/>
          <a:p>
            <a:pPr eaLnBrk="1" hangingPunct="1"/>
            <a:r>
              <a:rPr lang="fr-FR" smtClean="0"/>
              <a:t>Innervation motrice et sensitive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/>
              <a:t>Paires crâniennes (XI Nerf spinal)</a:t>
            </a:r>
          </a:p>
          <a:p>
            <a:pPr lvl="1" eaLnBrk="1" hangingPunct="1"/>
            <a:r>
              <a:rPr lang="fr-FR" smtClean="0"/>
              <a:t>Plexus cervical (Nerf sensitif du trapèze: PCP, nerfs supra claviculaires donnent des nerfs sus claviculaires, sus acromiaux: PCS)  </a:t>
            </a:r>
          </a:p>
          <a:p>
            <a:pPr lvl="1" eaLnBrk="1" hangingPunct="1"/>
            <a:r>
              <a:rPr lang="fr-FR" smtClean="0"/>
              <a:t>Rameaux dorsaux C4 C5 (partie dorsale de l’épaule)</a:t>
            </a:r>
          </a:p>
          <a:p>
            <a:pPr lvl="1" eaLnBrk="1" hangingPunct="1"/>
            <a:r>
              <a:rPr lang="fr-FR" smtClean="0"/>
              <a:t>Plexus brachial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0" y="2057400"/>
            <a:ext cx="36576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29" charset="-128"/>
              </a:rPr>
              <a:t>Plexus cervical et ses branches</a:t>
            </a:r>
          </a:p>
        </p:txBody>
      </p:sp>
      <p:sp>
        <p:nvSpPr>
          <p:cNvPr id="2458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ISOP - Clinique P5</a:t>
            </a:r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46050"/>
            <a:ext cx="4902200" cy="656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1918</Words>
  <Application>Microsoft Office PowerPoint</Application>
  <PresentationFormat>Présentation à l'écran (4:3)</PresentationFormat>
  <Paragraphs>366</Paragraphs>
  <Slides>61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Modèle par défaut</vt:lpstr>
      <vt:lpstr>Examen clinique programmé de l’épaule</vt:lpstr>
      <vt:lpstr>Rappels anatomiques et biomécaniques</vt:lpstr>
      <vt:lpstr>Diapositive 3</vt:lpstr>
      <vt:lpstr>Diapositive 4</vt:lpstr>
      <vt:lpstr>Diapositive 5</vt:lpstr>
      <vt:lpstr>Un point important</vt:lpstr>
      <vt:lpstr>Diapositive 7</vt:lpstr>
      <vt:lpstr>Diapositive 8</vt:lpstr>
      <vt:lpstr>Plexus cervical et ses branches</vt:lpstr>
      <vt:lpstr>Plexus brachial</vt:lpstr>
      <vt:lpstr>Plexus brachial</vt:lpstr>
      <vt:lpstr>Plexus brachial</vt:lpstr>
      <vt:lpstr>Diapositive 13</vt:lpstr>
      <vt:lpstr>Diapositive 14</vt:lpstr>
      <vt:lpstr>Examen clinique de l ’épaule Bilatéral et comparatif   </vt:lpstr>
      <vt:lpstr>1)  Bilan général</vt:lpstr>
      <vt:lpstr>Diapositive 17</vt:lpstr>
      <vt:lpstr>Diapositive 18</vt:lpstr>
      <vt:lpstr>Diapositive 19</vt:lpstr>
      <vt:lpstr>2)  Tests d’instabilité</vt:lpstr>
      <vt:lpstr>A/ Tests d ’instabilité antéro-interne</vt:lpstr>
      <vt:lpstr>Diapositive 22</vt:lpstr>
      <vt:lpstr>Diapositive 23</vt:lpstr>
      <vt:lpstr>Diapositive 24</vt:lpstr>
      <vt:lpstr>B/ Autres tests d ’instabilité </vt:lpstr>
      <vt:lpstr>Diapositive 26</vt:lpstr>
      <vt:lpstr>3) Tests d ’hyper laxité</vt:lpstr>
      <vt:lpstr>Test d ’hyper laxité inférieure</vt:lpstr>
      <vt:lpstr>Diapositive 29</vt:lpstr>
      <vt:lpstr>Test d ’hyper laxité antéro postérieure</vt:lpstr>
      <vt:lpstr>4)   Examen de l’articulation acromio - claviculaire</vt:lpstr>
      <vt:lpstr>Diapositive 32</vt:lpstr>
      <vt:lpstr>Diapositive 33</vt:lpstr>
      <vt:lpstr>5)   Le testing de la coiffe Recherche diminution de force, douleur</vt:lpstr>
      <vt:lpstr>Bilan musculaire du sous-scapulaire</vt:lpstr>
      <vt:lpstr>Diapositive 36</vt:lpstr>
      <vt:lpstr>Bear hug test</vt:lpstr>
      <vt:lpstr>Bear hug test</vt:lpstr>
      <vt:lpstr>Le Belly press test </vt:lpstr>
      <vt:lpstr>Diapositive 40</vt:lpstr>
      <vt:lpstr>Le lift off test de Gerber </vt:lpstr>
      <vt:lpstr>Diapositive 42</vt:lpstr>
      <vt:lpstr>Diapositive 43</vt:lpstr>
      <vt:lpstr>Mesure de force du sous scapulaire</vt:lpstr>
      <vt:lpstr>Au total</vt:lpstr>
      <vt:lpstr>Bilan musculaire  du sous épineux</vt:lpstr>
      <vt:lpstr>Diapositive 47</vt:lpstr>
      <vt:lpstr>Diapositive 48</vt:lpstr>
      <vt:lpstr>Signe de Patte: force en rotation externe à 90° d’abduction  </vt:lpstr>
      <vt:lpstr>Bilan musculaire du petit rond</vt:lpstr>
      <vt:lpstr>Signe du clairon (pathognomonique) </vt:lpstr>
      <vt:lpstr>Diapositive 52</vt:lpstr>
      <vt:lpstr>Bilan musculaire du sus épineux</vt:lpstr>
      <vt:lpstr>Diapositive 54</vt:lpstr>
      <vt:lpstr>Diapositive 55</vt:lpstr>
      <vt:lpstr>Bilan musculaire de la longue portion du biceps</vt:lpstr>
      <vt:lpstr>Bilan musculaire de la longue portion du biceps</vt:lpstr>
      <vt:lpstr>6)  Tests de conflit</vt:lpstr>
      <vt:lpstr>Diapositive 59</vt:lpstr>
      <vt:lpstr>Diapositive 60</vt:lpstr>
      <vt:lpstr>Bibliographie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clinique programmé de l’épaule</dc:title>
  <dc:creator>marchaland</dc:creator>
  <cp:lastModifiedBy>JP Marchaland</cp:lastModifiedBy>
  <cp:revision>50</cp:revision>
  <dcterms:created xsi:type="dcterms:W3CDTF">2017-08-25T11:40:18Z</dcterms:created>
  <dcterms:modified xsi:type="dcterms:W3CDTF">2017-08-25T11:52:30Z</dcterms:modified>
</cp:coreProperties>
</file>